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56" r:id="rId17"/>
    <p:sldId id="257" r:id="rId18"/>
    <p:sldId id="258" r:id="rId19"/>
    <p:sldId id="259" r:id="rId20"/>
    <p:sldId id="270" r:id="rId21"/>
    <p:sldId id="260" r:id="rId22"/>
    <p:sldId id="261" r:id="rId23"/>
    <p:sldId id="263" r:id="rId24"/>
    <p:sldId id="262" r:id="rId25"/>
    <p:sldId id="264" r:id="rId26"/>
    <p:sldId id="265" r:id="rId27"/>
    <p:sldId id="266" r:id="rId28"/>
    <p:sldId id="267" r:id="rId29"/>
    <p:sldId id="268" r:id="rId30"/>
    <p:sldId id="291" r:id="rId31"/>
    <p:sldId id="292" r:id="rId32"/>
    <p:sldId id="293" r:id="rId33"/>
    <p:sldId id="294" r:id="rId34"/>
    <p:sldId id="295" r:id="rId35"/>
    <p:sldId id="296" r:id="rId36"/>
    <p:sldId id="271" r:id="rId37"/>
    <p:sldId id="272" r:id="rId38"/>
    <p:sldId id="273" r:id="rId39"/>
    <p:sldId id="274" r:id="rId40"/>
    <p:sldId id="275" r:id="rId41"/>
  </p:sldIdLst>
  <p:sldSz cx="12192000" cy="6858000"/>
  <p:notesSz cx="6799263" cy="9929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D97AB-428F-4257-BB5E-73297DF881F4}" type="datetimeFigureOut">
              <a:rPr lang="it-IT" smtClean="0"/>
              <a:t>12/10/2023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D3544E-6D53-4893-BA03-84C1B50C3D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0299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3544E-6D53-4893-BA03-84C1B50C3DEA}" type="slidenum">
              <a:rPr lang="it-IT" smtClean="0"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768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C5C198C-F94F-45D5-B9E3-B6FFB8BCAC79}" type="slidenum">
              <a:rPr lang="it-IT" smtClean="0"/>
              <a:t>36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9861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C5C198C-F94F-45D5-B9E3-B6FFB8BCAC79}" type="slidenum">
              <a:rPr lang="it-IT" smtClean="0"/>
              <a:t>37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5179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A2A58-00EE-43CC-ABBE-8DBCA93F0C64}" type="datetimeFigureOut">
              <a:rPr lang="it-IT" smtClean="0"/>
              <a:t>12/10/2023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E20C-5D8F-4633-AA20-8DF6D69549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7420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A2A58-00EE-43CC-ABBE-8DBCA93F0C64}" type="datetimeFigureOut">
              <a:rPr lang="it-IT" smtClean="0"/>
              <a:t>12/10/2023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E20C-5D8F-4633-AA20-8DF6D69549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3170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A2A58-00EE-43CC-ABBE-8DBCA93F0C64}" type="datetimeFigureOut">
              <a:rPr lang="it-IT" smtClean="0"/>
              <a:t>12/10/2023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E20C-5D8F-4633-AA20-8DF6D69549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8143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Interruzione di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egnaposto immagine 17">
            <a:extLst>
              <a:ext uri="{FF2B5EF4-FFF2-40B4-BE49-F238E27FC236}">
                <a16:creationId xmlns="" xmlns:a16="http://schemas.microsoft.com/office/drawing/2014/main" id="{620C2886-3E99-43F7-A045-F15053959C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4413" y="0"/>
            <a:ext cx="6094412" cy="6854825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="" xmlns:a16="http://schemas.microsoft.com/office/drawing/2014/main" id="{63D67587-8C0C-40DB-88B2-2CAC45DBF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914400"/>
            <a:ext cx="6094477" cy="5029200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12" name="Titolo 1">
            <a:extLst>
              <a:ext uri="{FF2B5EF4-FFF2-40B4-BE49-F238E27FC236}">
                <a16:creationId xmlns="" xmlns:a16="http://schemas.microsoft.com/office/drawing/2014/main" id="{E11B7BFF-DF61-4F7F-BC0C-A774104FF41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1774" y="2814975"/>
            <a:ext cx="6769706" cy="1910972"/>
          </a:xfrm>
          <a:solidFill>
            <a:schemeClr val="tx2"/>
          </a:solidFill>
        </p:spPr>
        <p:txBody>
          <a:bodyPr rtlCol="0" anchor="b">
            <a:noAutofit/>
          </a:bodyPr>
          <a:lstStyle>
            <a:lvl1pPr marL="182880">
              <a:defRPr sz="54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>
                <a:solidFill>
                  <a:schemeClr val="bg1"/>
                </a:solidFill>
              </a:rPr>
              <a:t>Fare clic per inserire il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43D0F1B1-D8F9-42A3-B0C7-AADC53D8F39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62000" y="4657726"/>
            <a:ext cx="6769100" cy="731838"/>
          </a:xfrm>
          <a:solidFill>
            <a:schemeClr val="tx2"/>
          </a:solidFill>
        </p:spPr>
        <p:txBody>
          <a:bodyPr rtlCol="0">
            <a:noAutofit/>
          </a:bodyPr>
          <a:lstStyle>
            <a:lvl1pPr marL="228600">
              <a:defRPr sz="1500" cap="all" spc="600" baseline="0">
                <a:solidFill>
                  <a:schemeClr val="bg1"/>
                </a:solidFill>
              </a:defRPr>
            </a:lvl1pPr>
            <a:lvl2pPr>
              <a:defRPr sz="1500">
                <a:solidFill>
                  <a:schemeClr val="bg1"/>
                </a:solidFill>
              </a:defRPr>
            </a:lvl2pPr>
            <a:lvl3pPr>
              <a:defRPr sz="1500">
                <a:solidFill>
                  <a:schemeClr val="bg1"/>
                </a:solidFill>
              </a:defRPr>
            </a:lvl3pPr>
            <a:lvl4pPr>
              <a:defRPr sz="1500">
                <a:solidFill>
                  <a:schemeClr val="bg1"/>
                </a:solidFill>
              </a:defRPr>
            </a:lvl4pPr>
            <a:lvl5pPr>
              <a:defRPr sz="15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it-IT" noProof="0"/>
              <a:t>FAI CLIC PER AGGIUNGERE IL SOTTOTITOLO</a:t>
            </a:r>
          </a:p>
        </p:txBody>
      </p:sp>
    </p:spTree>
    <p:extLst>
      <p:ext uri="{BB962C8B-B14F-4D97-AF65-F5344CB8AC3E}">
        <p14:creationId xmlns:p14="http://schemas.microsoft.com/office/powerpoint/2010/main" val="2816009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olo 1">
            <a:extLst>
              <a:ext uri="{FF2B5EF4-FFF2-40B4-BE49-F238E27FC236}">
                <a16:creationId xmlns="" xmlns:a16="http://schemas.microsoft.com/office/drawing/2014/main" id="{707196B1-3970-4386-8D54-A2067BA84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3" y="476086"/>
            <a:ext cx="10904435" cy="689608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17" name="Segnaposto piè di pagina 14">
            <a:extLst>
              <a:ext uri="{FF2B5EF4-FFF2-40B4-BE49-F238E27FC236}">
                <a16:creationId xmlns="" xmlns:a16="http://schemas.microsoft.com/office/drawing/2014/main" id="{9535C1B1-EA9A-48AD-AB3B-00E7FEE05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9413" y="6356350"/>
            <a:ext cx="6291108" cy="365125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it-IT" noProof="0"/>
              <a:t>Titolo presentazione</a:t>
            </a:r>
          </a:p>
        </p:txBody>
      </p:sp>
      <p:sp>
        <p:nvSpPr>
          <p:cNvPr id="18" name="Segnaposto data 12">
            <a:extLst>
              <a:ext uri="{FF2B5EF4-FFF2-40B4-BE49-F238E27FC236}">
                <a16:creationId xmlns="" xmlns:a16="http://schemas.microsoft.com/office/drawing/2014/main" id="{E334D19F-C91E-4007-9C85-89B0645F27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95738" y="6356350"/>
            <a:ext cx="3033829" cy="365125"/>
          </a:xfrm>
        </p:spPr>
        <p:txBody>
          <a:bodyPr rtlCol="0"/>
          <a:lstStyle/>
          <a:p>
            <a:pPr rtl="0">
              <a:defRPr/>
            </a:pPr>
            <a:r>
              <a:rPr lang="it-IT" noProof="0">
                <a:solidFill>
                  <a:srgbClr val="232323">
                    <a:lumMod val="90000"/>
                    <a:lumOff val="10000"/>
                  </a:srgbClr>
                </a:solidFill>
              </a:rPr>
              <a:t>20XX</a:t>
            </a:r>
          </a:p>
        </p:txBody>
      </p:sp>
      <p:sp>
        <p:nvSpPr>
          <p:cNvPr id="19" name="Segnaposto numero diapositiva 15">
            <a:extLst>
              <a:ext uri="{FF2B5EF4-FFF2-40B4-BE49-F238E27FC236}">
                <a16:creationId xmlns="" xmlns:a16="http://schemas.microsoft.com/office/drawing/2014/main" id="{00B1B695-CA8C-4B38-8D25-4E56BD079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939" y="6356350"/>
            <a:ext cx="844649" cy="365125"/>
          </a:xfrm>
        </p:spPr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EFF4B-E35B-4DE6-97A9-05E54E649A15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232323">
                    <a:lumMod val="90000"/>
                    <a:lumOff val="10000"/>
                  </a:srgbClr>
                </a:solidFill>
                <a:effectLst/>
                <a:uLnTx/>
                <a:uFillTx/>
                <a:latin typeface="Meiryo U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rgbClr val="232323">
                  <a:lumMod val="90000"/>
                  <a:lumOff val="10000"/>
                </a:srgbClr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219E4B01-1489-40C5-B290-E42D974C10E7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937987" y="1735958"/>
            <a:ext cx="10318036" cy="4276220"/>
          </a:xfrm>
        </p:spPr>
        <p:txBody>
          <a:bodyPr rtlCol="0"/>
          <a:lstStyle>
            <a:lvl1pPr>
              <a:defRPr/>
            </a:lvl1pPr>
          </a:lstStyle>
          <a:p>
            <a:pPr lvl="0" rtl="0"/>
            <a:r>
              <a:rPr lang="it-IT" noProof="0"/>
              <a:t>Fai clic per aggiungere contenuto</a:t>
            </a:r>
          </a:p>
        </p:txBody>
      </p:sp>
    </p:spTree>
    <p:extLst>
      <p:ext uri="{BB962C8B-B14F-4D97-AF65-F5344CB8AC3E}">
        <p14:creationId xmlns:p14="http://schemas.microsoft.com/office/powerpoint/2010/main" val="1167873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equenza tempor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1">
            <a:extLst>
              <a:ext uri="{FF2B5EF4-FFF2-40B4-BE49-F238E27FC236}">
                <a16:creationId xmlns="" xmlns:a16="http://schemas.microsoft.com/office/drawing/2014/main" id="{F1D1103D-8943-46F2-B18E-36FF38CAF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3" y="476086"/>
            <a:ext cx="10904435" cy="689608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="" xmlns:a16="http://schemas.microsoft.com/office/drawing/2014/main" id="{A902D366-4C48-4324-8771-8F9E7BECDD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905" y="1633493"/>
            <a:ext cx="12192000" cy="522450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15" name="Rettangolo 14">
            <a:extLst>
              <a:ext uri="{FF2B5EF4-FFF2-40B4-BE49-F238E27FC236}">
                <a16:creationId xmlns="" xmlns:a16="http://schemas.microsoft.com/office/drawing/2014/main" id="{B139FB3E-2A6A-4BE8-9D79-47B91471CC2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4370" y="1641780"/>
            <a:ext cx="12192000" cy="5224506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11" name="Segnaposto piè di pagina 14">
            <a:extLst>
              <a:ext uri="{FF2B5EF4-FFF2-40B4-BE49-F238E27FC236}">
                <a16:creationId xmlns="" xmlns:a16="http://schemas.microsoft.com/office/drawing/2014/main" id="{7E3BBCB1-5D3D-4802-A48D-5D6A7BA51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9413" y="6356350"/>
            <a:ext cx="6291108" cy="365125"/>
          </a:xfrm>
        </p:spPr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b="0" i="0" u="none" strike="noStrike" kern="1200" cap="none" spc="0" normalizeH="0" noProof="0">
                <a:ln>
                  <a:noFill/>
                </a:ln>
                <a:solidFill>
                  <a:srgbClr val="232323">
                    <a:lumMod val="90000"/>
                    <a:lumOff val="10000"/>
                  </a:srgbClr>
                </a:solidFill>
                <a:effectLst/>
                <a:uLnTx/>
                <a:uFillTx/>
                <a:latin typeface="Meiryo UI"/>
                <a:ea typeface="+mn-ea"/>
                <a:cs typeface="+mn-cs"/>
              </a:rPr>
              <a:t>Titolo presentazione</a:t>
            </a:r>
          </a:p>
        </p:txBody>
      </p:sp>
      <p:sp>
        <p:nvSpPr>
          <p:cNvPr id="12" name="Segnaposto data 12">
            <a:extLst>
              <a:ext uri="{FF2B5EF4-FFF2-40B4-BE49-F238E27FC236}">
                <a16:creationId xmlns="" xmlns:a16="http://schemas.microsoft.com/office/drawing/2014/main" id="{AE90937E-33CA-4432-A147-746EBB9E7C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95738" y="6356350"/>
            <a:ext cx="3033829" cy="365125"/>
          </a:xfrm>
        </p:spPr>
        <p:txBody>
          <a:bodyPr rtlCol="0"/>
          <a:lstStyle/>
          <a:p>
            <a:pPr rtl="0">
              <a:defRPr/>
            </a:pPr>
            <a:r>
              <a:rPr lang="it-IT" noProof="0">
                <a:solidFill>
                  <a:srgbClr val="232323">
                    <a:lumMod val="90000"/>
                    <a:lumOff val="10000"/>
                  </a:srgbClr>
                </a:solidFill>
              </a:rPr>
              <a:t>20XX</a:t>
            </a:r>
          </a:p>
        </p:txBody>
      </p:sp>
      <p:sp>
        <p:nvSpPr>
          <p:cNvPr id="13" name="Segnaposto numero diapositiva 15">
            <a:extLst>
              <a:ext uri="{FF2B5EF4-FFF2-40B4-BE49-F238E27FC236}">
                <a16:creationId xmlns="" xmlns:a16="http://schemas.microsoft.com/office/drawing/2014/main" id="{CECD9BDC-A2A2-40A0-8DAD-4C56EBE1B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939" y="6356350"/>
            <a:ext cx="844649" cy="365125"/>
          </a:xfrm>
        </p:spPr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EFF4B-E35B-4DE6-97A9-05E54E649A15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232323">
                    <a:lumMod val="90000"/>
                    <a:lumOff val="10000"/>
                  </a:srgbClr>
                </a:solidFill>
                <a:effectLst/>
                <a:uLnTx/>
                <a:uFillTx/>
                <a:latin typeface="Meiryo U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rgbClr val="232323">
                  <a:lumMod val="90000"/>
                  <a:lumOff val="10000"/>
                </a:srgbClr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4C4E3704-0282-421F-BA62-C1A7E0B072E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38200" y="1619250"/>
            <a:ext cx="10515600" cy="4848225"/>
          </a:xfrm>
        </p:spPr>
        <p:txBody>
          <a:bodyPr rtlCol="0"/>
          <a:lstStyle>
            <a:lvl1pPr>
              <a:defRPr/>
            </a:lvl1pPr>
          </a:lstStyle>
          <a:p>
            <a:pPr lvl="0" rtl="0"/>
            <a:r>
              <a:rPr lang="it-IT" noProof="0"/>
              <a:t>Fai clic per aggiungere contenuto</a:t>
            </a:r>
          </a:p>
        </p:txBody>
      </p:sp>
    </p:spTree>
    <p:extLst>
      <p:ext uri="{BB962C8B-B14F-4D97-AF65-F5344CB8AC3E}">
        <p14:creationId xmlns:p14="http://schemas.microsoft.com/office/powerpoint/2010/main" val="3266463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A2A58-00EE-43CC-ABBE-8DBCA93F0C64}" type="datetimeFigureOut">
              <a:rPr lang="it-IT" smtClean="0"/>
              <a:t>12/10/2023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E20C-5D8F-4633-AA20-8DF6D69549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1486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A2A58-00EE-43CC-ABBE-8DBCA93F0C64}" type="datetimeFigureOut">
              <a:rPr lang="it-IT" smtClean="0"/>
              <a:t>12/10/2023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E20C-5D8F-4633-AA20-8DF6D69549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6977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A2A58-00EE-43CC-ABBE-8DBCA93F0C64}" type="datetimeFigureOut">
              <a:rPr lang="it-IT" smtClean="0"/>
              <a:t>12/10/2023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E20C-5D8F-4633-AA20-8DF6D69549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7547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A2A58-00EE-43CC-ABBE-8DBCA93F0C64}" type="datetimeFigureOut">
              <a:rPr lang="it-IT" smtClean="0"/>
              <a:t>12/10/2023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E20C-5D8F-4633-AA20-8DF6D69549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8259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A2A58-00EE-43CC-ABBE-8DBCA93F0C64}" type="datetimeFigureOut">
              <a:rPr lang="it-IT" smtClean="0"/>
              <a:t>12/10/2023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E20C-5D8F-4633-AA20-8DF6D69549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1480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A2A58-00EE-43CC-ABBE-8DBCA93F0C64}" type="datetimeFigureOut">
              <a:rPr lang="it-IT" smtClean="0"/>
              <a:t>12/10/2023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E20C-5D8F-4633-AA20-8DF6D69549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824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A2A58-00EE-43CC-ABBE-8DBCA93F0C64}" type="datetimeFigureOut">
              <a:rPr lang="it-IT" smtClean="0"/>
              <a:t>12/10/2023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E20C-5D8F-4633-AA20-8DF6D69549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9807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A2A58-00EE-43CC-ABBE-8DBCA93F0C64}" type="datetimeFigureOut">
              <a:rPr lang="it-IT" smtClean="0"/>
              <a:t>12/10/2023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8E20C-5D8F-4633-AA20-8DF6D69549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2573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A2A58-00EE-43CC-ABBE-8DBCA93F0C64}" type="datetimeFigureOut">
              <a:rPr lang="it-IT" smtClean="0"/>
              <a:t>12/10/2023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8E20C-5D8F-4633-AA20-8DF6D69549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3700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tif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670479" y="3167060"/>
            <a:ext cx="47909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Concorsi	PNRR</a:t>
            </a:r>
            <a:endParaRPr lang="it-IT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923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81354" y="2832955"/>
            <a:ext cx="117183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42900" algn="ctr">
              <a:lnSpc>
                <a:spcPct val="100000"/>
              </a:lnSpc>
              <a:spcBef>
                <a:spcPts val="745"/>
              </a:spcBef>
              <a:buClr>
                <a:srgbClr val="CC0000"/>
              </a:buClr>
              <a:buFont typeface="Calibri"/>
              <a:buChar char="-"/>
              <a:tabLst>
                <a:tab pos="355600" algn="l"/>
              </a:tabLst>
            </a:pPr>
            <a:r>
              <a:rPr lang="it-IT" sz="36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La data di presentazione della</a:t>
            </a:r>
            <a:r>
              <a:rPr lang="it-IT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6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domanda</a:t>
            </a:r>
            <a:r>
              <a:rPr lang="it-IT" sz="3600" b="1" spc="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6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è scaduta                                        il 6 settembre 2023</a:t>
            </a:r>
            <a:endParaRPr lang="it-IT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59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545465" y="794174"/>
            <a:ext cx="9040969" cy="5105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  <a:tabLst>
                <a:tab pos="354965" algn="l"/>
              </a:tabLst>
            </a:pP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it-IT" sz="2000" b="1" spc="-15" dirty="0">
                <a:latin typeface="Arial" panose="020B0604020202020204" pitchFamily="34" charset="0"/>
                <a:cs typeface="Arial" panose="020B0604020202020204" pitchFamily="34" charset="0"/>
              </a:rPr>
              <a:t>procedura</a:t>
            </a:r>
            <a:r>
              <a:rPr lang="it-IT" sz="2000" b="1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concorsuale</a:t>
            </a:r>
            <a:r>
              <a:rPr lang="it-IT" sz="2000" b="1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prevede: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650"/>
              </a:spcBef>
              <a:buClr>
                <a:srgbClr val="CC0000"/>
              </a:buClr>
              <a:buAutoNum type="alphaUcParenR"/>
              <a:tabLst>
                <a:tab pos="355600" algn="l"/>
              </a:tabLst>
            </a:pP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it-IT" sz="200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prova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scritta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650"/>
              </a:spcBef>
              <a:buClr>
                <a:srgbClr val="CC0000"/>
              </a:buClr>
              <a:buAutoNum type="alphaUcParenR"/>
              <a:tabLst>
                <a:tab pos="355600" algn="l"/>
              </a:tabLst>
            </a:pP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it-IT" sz="2000" b="1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prova orale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645"/>
              </a:spcBef>
              <a:buClr>
                <a:srgbClr val="CC0000"/>
              </a:buClr>
              <a:buAutoNum type="alphaUcParenR"/>
              <a:tabLst>
                <a:tab pos="354965" algn="l"/>
                <a:tab pos="355600" algn="l"/>
              </a:tabLst>
            </a:pP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valutazione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dei</a:t>
            </a:r>
            <a:r>
              <a:rPr lang="it-IT" sz="2000" b="1" spc="-1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titoli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330" marR="5080" indent="-342265" algn="just">
              <a:lnSpc>
                <a:spcPct val="107000"/>
              </a:lnSpc>
              <a:spcBef>
                <a:spcPts val="480"/>
              </a:spcBef>
              <a:buClr>
                <a:srgbClr val="CC0000"/>
              </a:buClr>
              <a:buFont typeface="Calibri"/>
              <a:buChar char="-"/>
              <a:tabLst>
                <a:tab pos="355600" algn="l"/>
              </a:tabLst>
            </a:pP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Le commissioni hanno a disposizione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punti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la </a:t>
            </a:r>
            <a:r>
              <a:rPr lang="it-IT" sz="2000" b="1" spc="-1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prova 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scritta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quella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orale</a:t>
            </a:r>
            <a:r>
              <a:rPr lang="it-IT" sz="2000" b="1" spc="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2000" b="1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punti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</a:t>
            </a:r>
            <a:r>
              <a:rPr lang="it-IT" sz="2000" b="1" spc="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it-IT" sz="2000" b="1" spc="-1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valutazione</a:t>
            </a:r>
            <a:r>
              <a:rPr lang="it-IT" sz="2000" b="1" spc="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dei</a:t>
            </a:r>
            <a:r>
              <a:rPr lang="it-IT" sz="2000" b="1" spc="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titoli</a:t>
            </a:r>
            <a:r>
              <a:rPr lang="it-IT"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3695" marR="5080" indent="-341630" algn="just">
              <a:lnSpc>
                <a:spcPct val="107000"/>
              </a:lnSpc>
              <a:spcBef>
                <a:spcPts val="480"/>
              </a:spcBef>
              <a:buClr>
                <a:srgbClr val="CC0000"/>
              </a:buClr>
              <a:buFont typeface="Calibri"/>
              <a:buChar char="-"/>
              <a:tabLst>
                <a:tab pos="355600" algn="l"/>
              </a:tabLst>
            </a:pP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5" dirty="0">
                <a:latin typeface="Arial" panose="020B0604020202020204" pitchFamily="34" charset="0"/>
                <a:cs typeface="Arial" panose="020B0604020202020204" pitchFamily="34" charset="0"/>
              </a:rPr>
              <a:t>prova</a:t>
            </a:r>
            <a:r>
              <a:rPr lang="it-IT"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5" dirty="0">
                <a:latin typeface="Arial" panose="020B0604020202020204" pitchFamily="34" charset="0"/>
                <a:cs typeface="Arial" panose="020B0604020202020204" pitchFamily="34" charset="0"/>
              </a:rPr>
              <a:t>svolge</a:t>
            </a:r>
            <a:r>
              <a:rPr lang="it-IT"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nella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regione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responsabile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presso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 la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quale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è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25" dirty="0">
                <a:latin typeface="Arial" panose="020B0604020202020204" pitchFamily="34" charset="0"/>
                <a:cs typeface="Arial" panose="020B0604020202020204" pitchFamily="34" charset="0"/>
              </a:rPr>
              <a:t>stata </a:t>
            </a:r>
            <a:r>
              <a:rPr lang="it-IT" sz="2000" b="1" spc="-4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5" dirty="0">
                <a:latin typeface="Arial" panose="020B0604020202020204" pitchFamily="34" charset="0"/>
                <a:cs typeface="Arial" panose="020B0604020202020204" pitchFamily="34" charset="0"/>
              </a:rPr>
              <a:t>presentata </a:t>
            </a:r>
            <a:r>
              <a:rPr lang="it-IT"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l’istanza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(il Molise è </a:t>
            </a:r>
            <a:r>
              <a:rPr lang="it-IT" sz="2000" b="1" spc="-15" dirty="0">
                <a:latin typeface="Arial" panose="020B0604020202020204" pitchFamily="34" charset="0"/>
                <a:cs typeface="Arial" panose="020B0604020202020204" pitchFamily="34" charset="0"/>
              </a:rPr>
              <a:t>aggregato </a:t>
            </a:r>
            <a:r>
              <a:rPr lang="it-IT"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it-IT" sz="2000" b="1" spc="-35" dirty="0">
                <a:latin typeface="Arial" panose="020B0604020202020204" pitchFamily="34" charset="0"/>
                <a:cs typeface="Arial" panose="020B0604020202020204" pitchFamily="34" charset="0"/>
              </a:rPr>
              <a:t>l’Abruzzo,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it-IT"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Basilicata con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 la Calabria</a:t>
            </a:r>
            <a:r>
              <a:rPr lang="it-IT" sz="2000" b="1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il</a:t>
            </a:r>
            <a:r>
              <a:rPr lang="it-IT" sz="2000" b="1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Friuli</a:t>
            </a:r>
            <a:r>
              <a:rPr lang="it-IT" sz="2000" b="1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con</a:t>
            </a:r>
            <a:r>
              <a:rPr lang="it-IT" sz="2000" b="1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l’Emilia-Romagna).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330" marR="5080" indent="-342265" algn="just">
              <a:lnSpc>
                <a:spcPct val="107000"/>
              </a:lnSpc>
              <a:spcBef>
                <a:spcPts val="484"/>
              </a:spcBef>
              <a:buClr>
                <a:srgbClr val="CC0000"/>
              </a:buClr>
              <a:buFont typeface="Calibri"/>
              <a:buChar char="-"/>
              <a:tabLst>
                <a:tab pos="355600" algn="l"/>
              </a:tabLst>
            </a:pP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it-IT" sz="2000" b="1" spc="-2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durata</a:t>
            </a:r>
            <a:r>
              <a:rPr lang="it-IT" sz="2000" b="1" spc="-1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della </a:t>
            </a:r>
            <a:r>
              <a:rPr lang="it-IT" sz="2000" b="1" spc="-1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prova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è pari a 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minuti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(+ </a:t>
            </a:r>
            <a:r>
              <a:rPr lang="it-IT"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eventuali</a:t>
            </a:r>
            <a:r>
              <a:rPr lang="it-IT" sz="2000" b="1" spc="4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tempi</a:t>
            </a:r>
            <a:r>
              <a:rPr lang="it-IT" sz="2000" b="1" spc="4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aggiuntivi 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per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chi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ne</a:t>
            </a:r>
            <a:r>
              <a:rPr lang="it-IT" sz="2000" b="1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5" dirty="0">
                <a:latin typeface="Arial" panose="020B0604020202020204" pitchFamily="34" charset="0"/>
                <a:cs typeface="Arial" panose="020B0604020202020204" pitchFamily="34" charset="0"/>
              </a:rPr>
              <a:t>avesse</a:t>
            </a:r>
            <a:r>
              <a:rPr lang="it-IT" sz="2000" b="1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il</a:t>
            </a:r>
            <a:r>
              <a:rPr lang="it-IT" sz="2000" b="1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diritto).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5080" indent="-342900" algn="just">
              <a:lnSpc>
                <a:spcPct val="107000"/>
              </a:lnSpc>
              <a:spcBef>
                <a:spcPts val="480"/>
              </a:spcBef>
              <a:buClr>
                <a:srgbClr val="CC0000"/>
              </a:buClr>
              <a:buFont typeface="Calibri"/>
              <a:buChar char="-"/>
              <a:tabLst>
                <a:tab pos="355600" algn="l"/>
              </a:tabLst>
            </a:pP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programma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è quello 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descritto </a:t>
            </a:r>
            <a:r>
              <a:rPr lang="it-IT" sz="2000" b="1" spc="-4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nell’ALLEGATO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del DM 80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del 30 </a:t>
            </a:r>
            <a:r>
              <a:rPr lang="it-IT"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marzo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 2022</a:t>
            </a:r>
            <a:r>
              <a:rPr lang="it-IT"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2000" b="1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titoli</a:t>
            </a:r>
            <a:r>
              <a:rPr lang="it-IT" sz="2000" b="1" spc="-1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sono</a:t>
            </a:r>
            <a:r>
              <a:rPr lang="it-IT" sz="2000" b="1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quelli</a:t>
            </a:r>
            <a:r>
              <a:rPr lang="it-IT"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40" dirty="0">
                <a:latin typeface="Arial" panose="020B0604020202020204" pitchFamily="34" charset="0"/>
                <a:cs typeface="Arial" panose="020B0604020202020204" pitchFamily="34" charset="0"/>
              </a:rPr>
              <a:t>dell’</a:t>
            </a:r>
            <a:r>
              <a:rPr lang="it-IT" sz="2000" b="1" spc="-4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ALLEGATO</a:t>
            </a:r>
            <a:r>
              <a:rPr lang="it-IT" sz="2000" b="1" spc="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it-IT" sz="2000" b="1" spc="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dello 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stesso</a:t>
            </a:r>
            <a:r>
              <a:rPr lang="it-IT" sz="2000" b="1" spc="1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Decreto</a:t>
            </a:r>
            <a:r>
              <a:rPr lang="it-IT" sz="2000" b="1" spc="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80/22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43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46975" y="850006"/>
            <a:ext cx="10019764" cy="3803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  <a:tabLst>
                <a:tab pos="354965" algn="l"/>
              </a:tabLst>
            </a:pP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prova</a:t>
            </a:r>
            <a:r>
              <a:rPr lang="it-IT" sz="2000" b="1" spc="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scritta</a:t>
            </a:r>
            <a:r>
              <a:rPr lang="it-IT" sz="2000" b="1" spc="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</a:t>
            </a:r>
            <a:r>
              <a:rPr lang="it-IT" sz="2000" b="1" spc="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informatizzata</a:t>
            </a:r>
            <a:r>
              <a:rPr lang="it-IT" sz="2000" b="1" spc="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2000" b="1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5" dirty="0">
                <a:latin typeface="Arial" panose="020B0604020202020204" pitchFamily="34" charset="0"/>
                <a:cs typeface="Arial" panose="020B0604020202020204" pitchFamily="34" charset="0"/>
              </a:rPr>
              <a:t>consiste</a:t>
            </a:r>
            <a:r>
              <a:rPr lang="it-IT" sz="2000" b="1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in: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6235" marR="5715" indent="-344170">
              <a:lnSpc>
                <a:spcPct val="107000"/>
              </a:lnSpc>
              <a:spcBef>
                <a:spcPts val="480"/>
              </a:spcBef>
              <a:buClr>
                <a:srgbClr val="CC0000"/>
              </a:buClr>
              <a:buFont typeface="Calibri"/>
              <a:buAutoNum type="alphaUcParenR"/>
              <a:tabLst>
                <a:tab pos="412115" algn="l"/>
                <a:tab pos="412750" algn="l"/>
                <a:tab pos="802005" algn="l"/>
                <a:tab pos="1648460" algn="l"/>
                <a:tab pos="1905635" algn="l"/>
                <a:tab pos="2873375" algn="l"/>
                <a:tab pos="3883025" algn="l"/>
                <a:tab pos="4481195" algn="l"/>
                <a:tab pos="4874260" algn="l"/>
                <a:tab pos="5989320" algn="l"/>
                <a:tab pos="6312535" algn="l"/>
                <a:tab pos="7731125" algn="l"/>
                <a:tab pos="7990840" algn="l"/>
              </a:tabLst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	quesi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2000" b="1" spc="-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isp</a:t>
            </a:r>
            <a:r>
              <a:rPr lang="it-IT" sz="2000" b="1" spc="-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it-IT" sz="2000" b="1" spc="-2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it-IT" sz="2000" b="1" spc="-3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</a:t>
            </a:r>
            <a:r>
              <a:rPr lang="it-IT" sz="2000" b="1" spc="-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lt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2000" b="1" spc="-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25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2000" b="1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it-IT" sz="20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it-IT" sz="2000" b="1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it-IT" sz="20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20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20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cce</a:t>
            </a:r>
            <a:r>
              <a:rPr lang="it-IT" sz="2000" b="1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t-IT" sz="2000" b="1" spc="-2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it-IT" sz="20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2000" b="1" spc="-35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t-IT" sz="20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2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t-IT" sz="2000" b="1" spc="-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it-IT" sz="2000" b="1" spc="-1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2000" b="1" spc="-3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it-IT" sz="2000" b="1" spc="-4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	l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e  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conoscenze</a:t>
            </a:r>
            <a:r>
              <a:rPr lang="it-IT" sz="2000" b="1" spc="2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it-IT"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candidato;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650"/>
              </a:spcBef>
              <a:buClr>
                <a:srgbClr val="CC0000"/>
              </a:buClr>
              <a:buAutoNum type="alphaUcParenR"/>
              <a:tabLst>
                <a:tab pos="355600" algn="l"/>
              </a:tabLst>
            </a:pP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quesiti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sulla</a:t>
            </a:r>
            <a:r>
              <a:rPr lang="it-IT" sz="2000" b="1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conoscenza</a:t>
            </a:r>
            <a:r>
              <a:rPr lang="it-IT" sz="2000" b="1" spc="3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della</a:t>
            </a:r>
            <a:r>
              <a:rPr lang="it-IT" sz="2000" b="1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lingua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inglese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650"/>
              </a:spcBef>
              <a:buClr>
                <a:srgbClr val="CC0000"/>
              </a:buClr>
              <a:buAutoNum type="alphaUcParenR"/>
              <a:tabLst>
                <a:tab pos="354965" algn="l"/>
                <a:tab pos="355600" algn="l"/>
              </a:tabLst>
            </a:pP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quesiti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sulle </a:t>
            </a:r>
            <a:r>
              <a:rPr lang="it-IT" sz="2000" b="1" spc="-1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competenze</a:t>
            </a:r>
            <a:r>
              <a:rPr lang="it-IT" sz="2000" b="1" spc="2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digitali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5080" indent="-343535">
              <a:lnSpc>
                <a:spcPct val="107000"/>
              </a:lnSpc>
              <a:spcBef>
                <a:spcPts val="480"/>
              </a:spcBef>
              <a:buClr>
                <a:srgbClr val="CC0000"/>
              </a:buClr>
              <a:buFont typeface="Calibri"/>
              <a:buChar char="-"/>
              <a:tabLst>
                <a:tab pos="354965" algn="l"/>
                <a:tab pos="355600" algn="l"/>
                <a:tab pos="1038860" algn="l"/>
                <a:tab pos="1887855" algn="l"/>
                <a:tab pos="3116580" algn="l"/>
                <a:tab pos="4351020" algn="l"/>
                <a:tab pos="5655945" algn="l"/>
                <a:tab pos="7035800" algn="l"/>
                <a:tab pos="7557770" algn="l"/>
              </a:tabLst>
            </a:pPr>
            <a:r>
              <a:rPr lang="it-IT" sz="20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Ad </a:t>
            </a:r>
            <a:r>
              <a:rPr lang="it-IT" sz="2000" b="1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og</a:t>
            </a:r>
            <a:r>
              <a:rPr lang="it-IT" sz="20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isp</a:t>
            </a:r>
            <a:r>
              <a:rPr lang="it-IT" sz="2000" b="1" spc="-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it-IT" sz="2000" b="1" spc="-3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2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t-IT" sz="2000" b="1" spc="-3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t-IT" sz="2000" b="1" spc="-1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2000" b="1" spc="-3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it-IT" sz="2000" b="1" spc="-3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25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20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it-IT" sz="2000" b="1" spc="-25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it-IT" sz="20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ono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20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it-IT" sz="20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it-IT" sz="2000" b="1" spc="-3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2000" b="1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it-IT" sz="20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</a:t>
            </a:r>
            <a:r>
              <a:rPr lang="it-IT" sz="2000" b="1" spc="-2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it-IT" sz="2000" b="1" spc="-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. O</a:t>
            </a:r>
            <a:r>
              <a:rPr lang="it-IT" sz="20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gni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risposta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2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errata</a:t>
            </a:r>
            <a:r>
              <a:rPr lang="it-IT" sz="2000" b="1" spc="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it-IT" sz="2000" b="1" spc="-1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mancante</a:t>
            </a:r>
            <a:r>
              <a:rPr lang="it-IT" sz="2000" b="1" spc="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20" dirty="0">
                <a:latin typeface="Arial" panose="020B0604020202020204" pitchFamily="34" charset="0"/>
                <a:cs typeface="Arial" panose="020B0604020202020204" pitchFamily="34" charset="0"/>
              </a:rPr>
              <a:t>varrà</a:t>
            </a:r>
            <a:r>
              <a:rPr lang="it-IT" sz="2000" b="1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punti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645"/>
              </a:spcBef>
              <a:buClr>
                <a:srgbClr val="CC0000"/>
              </a:buClr>
              <a:buFont typeface="Calibri"/>
              <a:buChar char="-"/>
              <a:tabLst>
                <a:tab pos="354965" algn="l"/>
                <a:tab pos="355600" algn="l"/>
              </a:tabLst>
            </a:pP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Ogni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quesito 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prevede</a:t>
            </a:r>
            <a:r>
              <a:rPr lang="it-IT" sz="2000" b="1" spc="2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risposte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di cui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sola è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corretta</a:t>
            </a:r>
            <a:r>
              <a:rPr lang="it-IT" sz="2000" b="1" spc="-15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6235" marR="5715" indent="-344170">
              <a:lnSpc>
                <a:spcPct val="107000"/>
              </a:lnSpc>
              <a:spcBef>
                <a:spcPts val="480"/>
              </a:spcBef>
              <a:buClr>
                <a:srgbClr val="CC0000"/>
              </a:buClr>
              <a:buFont typeface="Calibri"/>
              <a:buChar char="-"/>
              <a:tabLst>
                <a:tab pos="354965" algn="l"/>
                <a:tab pos="355600" algn="l"/>
                <a:tab pos="926465" algn="l"/>
                <a:tab pos="1494155" algn="l"/>
                <a:tab pos="2552700" algn="l"/>
                <a:tab pos="3634740" algn="l"/>
                <a:tab pos="4333240" algn="l"/>
                <a:tab pos="4886325" algn="l"/>
                <a:tab pos="5215890" algn="l"/>
                <a:tab pos="6357620" algn="l"/>
                <a:tab pos="6777990" algn="l"/>
                <a:tab pos="7810500" algn="l"/>
              </a:tabLst>
            </a:pP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2000" b="1" spc="-4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ssibile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it-IT" sz="2000" b="1" spc="-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</a:t>
            </a:r>
            <a:r>
              <a:rPr lang="it-IT" sz="2000" b="1" spc="-3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2000" b="1" spc="-3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lcun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2000" b="1" spc="-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it-IT" sz="2000" b="1" spc="-3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2000" b="1" spc="-3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2000" b="1" spc="-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2000" b="1" spc="-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sia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2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t-IT" sz="20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2000" b="1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t-IT" sz="2000" b="1" spc="-3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it-IT" sz="2000" b="1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20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ceo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che 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digitale.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645"/>
              </a:spcBef>
              <a:buClr>
                <a:srgbClr val="CC0000"/>
              </a:buClr>
              <a:buFont typeface="Calibri"/>
              <a:buChar char="-"/>
              <a:tabLst>
                <a:tab pos="354965" algn="l"/>
                <a:tab pos="355600" algn="l"/>
              </a:tabLst>
            </a:pP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4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PROVA</a:t>
            </a:r>
            <a:r>
              <a:rPr lang="it-IT" sz="2000" b="1" spc="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VIENE</a:t>
            </a:r>
            <a:r>
              <a:rPr lang="it-IT" sz="2000" b="1" spc="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4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SUPERATA</a:t>
            </a:r>
            <a:r>
              <a:rPr lang="it-IT" sz="2000" b="1" spc="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PUNTEGGIO</a:t>
            </a:r>
            <a:r>
              <a:rPr lang="it-IT" sz="2000" b="1" spc="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ALMENO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4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PARI</a:t>
            </a:r>
            <a:r>
              <a:rPr lang="it-IT" sz="2000" b="1" spc="1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70/100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6203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94703" y="953037"/>
            <a:ext cx="9208395" cy="4300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965" marR="5080" indent="-342900" algn="just">
              <a:lnSpc>
                <a:spcPct val="107000"/>
              </a:lnSpc>
              <a:spcBef>
                <a:spcPts val="100"/>
              </a:spcBef>
              <a:buClr>
                <a:srgbClr val="CC0000"/>
              </a:buClr>
              <a:buFont typeface="Calibri"/>
              <a:buChar char="-"/>
              <a:tabLst>
                <a:tab pos="355600" algn="l"/>
              </a:tabLst>
            </a:pP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prova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orale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serve</a:t>
            </a:r>
            <a:r>
              <a:rPr lang="it-IT" sz="2000" b="1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ad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accertare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preparazione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del</a:t>
            </a:r>
            <a:r>
              <a:rPr lang="it-IT" sz="2000" b="1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candidato </a:t>
            </a:r>
            <a:r>
              <a:rPr lang="it-IT" sz="2000" b="1" spc="-4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3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2000" b="1" spc="-3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ALLEGATO</a:t>
            </a:r>
            <a:r>
              <a:rPr lang="it-IT" sz="2000" b="1" spc="-2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) e a </a:t>
            </a:r>
            <a:r>
              <a:rPr lang="it-IT" sz="2000" b="1" spc="-1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valutare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padronanza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della disciplina </a:t>
            </a:r>
            <a:r>
              <a:rPr lang="it-IT"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oltre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che le 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competenze</a:t>
            </a:r>
            <a:r>
              <a:rPr lang="it-IT" sz="2000" b="1" spc="2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linguistiche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ed</a:t>
            </a:r>
            <a:r>
              <a:rPr lang="it-IT" sz="2000" b="1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informatiche</a:t>
            </a:r>
            <a:r>
              <a:rPr lang="it-IT"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330" marR="5715" indent="-342265" algn="just">
              <a:lnSpc>
                <a:spcPct val="107000"/>
              </a:lnSpc>
              <a:spcBef>
                <a:spcPts val="480"/>
              </a:spcBef>
              <a:buClr>
                <a:srgbClr val="CC0000"/>
              </a:buClr>
              <a:buFont typeface="Calibri"/>
              <a:buChar char="-"/>
              <a:tabLst>
                <a:tab pos="355600" algn="l"/>
              </a:tabLst>
            </a:pP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it-IT" sz="2000" b="1" spc="-15" dirty="0">
                <a:latin typeface="Arial" panose="020B0604020202020204" pitchFamily="34" charset="0"/>
                <a:cs typeface="Arial" panose="020B0604020202020204" pitchFamily="34" charset="0"/>
              </a:rPr>
              <a:t>prova 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ha una </a:t>
            </a:r>
            <a:r>
              <a:rPr lang="it-IT" sz="2000" b="1" spc="-2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durata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massima di 30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minuti.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5715" indent="-342900" algn="just">
              <a:lnSpc>
                <a:spcPct val="107000"/>
              </a:lnSpc>
              <a:spcBef>
                <a:spcPts val="480"/>
              </a:spcBef>
              <a:buClr>
                <a:srgbClr val="CC0000"/>
              </a:buClr>
              <a:buFont typeface="Calibri"/>
              <a:buChar char="-"/>
              <a:tabLst>
                <a:tab pos="355600" algn="l"/>
              </a:tabLst>
            </a:pP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5" dirty="0">
                <a:latin typeface="Arial" panose="020B0604020202020204" pitchFamily="34" charset="0"/>
                <a:cs typeface="Arial" panose="020B0604020202020204" pitchFamily="34" charset="0"/>
              </a:rPr>
              <a:t>prova</a:t>
            </a:r>
            <a:r>
              <a:rPr lang="it-IT"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 consiste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 nella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progettazione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2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un’attività</a:t>
            </a:r>
            <a:r>
              <a:rPr lang="it-IT" sz="2000" b="1" spc="-2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didattica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illustrazione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delle 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scelte 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dei 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contenuti</a:t>
            </a:r>
            <a:r>
              <a:rPr lang="it-IT"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delle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metodologie 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utilizzate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e di 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esempi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pratici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utilizzo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tecnologie</a:t>
            </a:r>
            <a:r>
              <a:rPr lang="it-IT" sz="2000" b="1" spc="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digitali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330" marR="5715" indent="-342265" algn="just">
              <a:lnSpc>
                <a:spcPct val="107000"/>
              </a:lnSpc>
              <a:spcBef>
                <a:spcPts val="480"/>
              </a:spcBef>
              <a:buClr>
                <a:srgbClr val="CC0000"/>
              </a:buClr>
              <a:buFont typeface="Calibri"/>
              <a:buChar char="-"/>
              <a:tabLst>
                <a:tab pos="355600" algn="l"/>
              </a:tabLst>
            </a:pP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tracce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vengono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predisposte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dalle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singole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commissioni</a:t>
            </a:r>
            <a:r>
              <a:rPr lang="it-IT" sz="2000" b="1" spc="44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it-IT" sz="2000" b="1" spc="4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numero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triplo 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rispetto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 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candidati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viene </a:t>
            </a:r>
            <a:r>
              <a:rPr lang="it-IT" sz="2000" b="1" spc="-2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estratta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 </a:t>
            </a:r>
            <a:r>
              <a:rPr lang="it-IT" sz="2000" b="1" spc="-1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ore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 da 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parte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dei 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partecipanti</a:t>
            </a:r>
            <a:r>
              <a:rPr lang="it-IT"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330" marR="10795" indent="-342265" algn="just">
              <a:lnSpc>
                <a:spcPct val="107000"/>
              </a:lnSpc>
              <a:spcBef>
                <a:spcPts val="480"/>
              </a:spcBef>
              <a:buClr>
                <a:srgbClr val="CC0000"/>
              </a:buClr>
              <a:buFont typeface="Calibri"/>
              <a:buChar char="-"/>
              <a:tabLst>
                <a:tab pos="355600" algn="l"/>
              </a:tabLst>
            </a:pPr>
            <a:r>
              <a:rPr lang="it-IT" sz="2000" b="1" spc="-1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Durante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prova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orale</a:t>
            </a:r>
            <a:r>
              <a:rPr lang="it-IT"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 la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commissione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valuta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anche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competenze 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linguistiche</a:t>
            </a:r>
            <a:r>
              <a:rPr lang="it-IT" sz="2000" b="1" spc="-1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ed</a:t>
            </a:r>
            <a:r>
              <a:rPr lang="it-IT" sz="2000" b="1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informatiche</a:t>
            </a:r>
            <a:r>
              <a:rPr lang="it-IT"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78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828799" y="1515015"/>
            <a:ext cx="8422783" cy="4415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965" marR="6350" indent="-342900" algn="just">
              <a:lnSpc>
                <a:spcPct val="107000"/>
              </a:lnSpc>
              <a:spcBef>
                <a:spcPts val="100"/>
              </a:spcBef>
              <a:buClr>
                <a:srgbClr val="CC0000"/>
              </a:buClr>
              <a:buFont typeface="Calibri"/>
              <a:buChar char="-"/>
              <a:tabLst>
                <a:tab pos="355600" algn="l"/>
              </a:tabLst>
            </a:pP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Sulla base delle 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prove concorsuali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e dei 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titoli presentati</a:t>
            </a:r>
            <a:r>
              <a:rPr lang="it-IT"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la commissione 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predispone</a:t>
            </a:r>
            <a:r>
              <a:rPr lang="it-IT" sz="2000" b="1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graduatoria</a:t>
            </a:r>
            <a:r>
              <a:rPr lang="it-IT" sz="2000" b="1" spc="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regionale</a:t>
            </a:r>
            <a:r>
              <a:rPr lang="it-IT" sz="2000" b="1" spc="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dei</a:t>
            </a:r>
            <a:r>
              <a:rPr lang="it-IT" sz="2000" b="1" spc="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vincitori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5715" indent="-342900" algn="just">
              <a:lnSpc>
                <a:spcPct val="107000"/>
              </a:lnSpc>
              <a:spcBef>
                <a:spcPts val="480"/>
              </a:spcBef>
              <a:buClr>
                <a:srgbClr val="CC0000"/>
              </a:buClr>
              <a:buFont typeface="Calibri"/>
              <a:buChar char="-"/>
              <a:tabLst>
                <a:tab pos="355600" algn="l"/>
              </a:tabLst>
            </a:pP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Ogni 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graduatoria contiene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numero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candidati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pari al </a:t>
            </a:r>
            <a:r>
              <a:rPr lang="it-IT" sz="2000" b="1" spc="-1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contingente 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assegnato</a:t>
            </a:r>
            <a:r>
              <a:rPr lang="it-IT" sz="2000" b="1" spc="1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previsto</a:t>
            </a:r>
            <a:r>
              <a:rPr lang="it-IT" sz="2000" b="1" spc="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scorrimento</a:t>
            </a:r>
            <a:r>
              <a:rPr lang="it-IT" sz="2000" b="1" spc="1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degli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idonei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3060" marR="6350" indent="-340360" algn="just">
              <a:lnSpc>
                <a:spcPct val="107000"/>
              </a:lnSpc>
              <a:spcBef>
                <a:spcPts val="480"/>
              </a:spcBef>
              <a:buClr>
                <a:srgbClr val="CC0000"/>
              </a:buClr>
              <a:buFont typeface="Calibri"/>
              <a:buChar char="-"/>
              <a:tabLst>
                <a:tab pos="355600" algn="l"/>
              </a:tabLst>
            </a:pPr>
            <a:r>
              <a:rPr lang="it-IT" sz="2000" b="1" spc="-15" dirty="0">
                <a:latin typeface="Arial" panose="020B0604020202020204" pitchFamily="34" charset="0"/>
                <a:cs typeface="Arial" panose="020B0604020202020204" pitchFamily="34" charset="0"/>
              </a:rPr>
              <a:t>Per</a:t>
            </a:r>
            <a:r>
              <a:rPr lang="it-IT"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procedure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con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 un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numero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superiore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posti,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 è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prevista</a:t>
            </a:r>
            <a:r>
              <a:rPr lang="it-IT" sz="2000" b="1" spc="42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</a:t>
            </a:r>
            <a:r>
              <a:rPr lang="it-IT" sz="2000" b="1" spc="-44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riserva di 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posti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pari al 30% per 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coloro</a:t>
            </a:r>
            <a:r>
              <a:rPr lang="it-IT" sz="2000" b="1" spc="43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 possono </a:t>
            </a:r>
            <a:r>
              <a:rPr lang="it-IT" sz="2000" b="1" spc="-2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vantare</a:t>
            </a:r>
            <a:r>
              <a:rPr lang="it-IT" sz="2000" b="1" spc="409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almeno 3 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anni di servizio,</a:t>
            </a:r>
            <a:r>
              <a:rPr lang="it-IT" sz="2000" b="1" spc="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negli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ultimi</a:t>
            </a:r>
            <a:r>
              <a:rPr lang="it-IT" sz="2000" b="1" spc="-2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it-IT"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scuola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statale</a:t>
            </a:r>
            <a:r>
              <a:rPr lang="it-IT" sz="2000" b="1" spc="-15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>
              <a:lnSpc>
                <a:spcPct val="100000"/>
              </a:lnSpc>
              <a:spcBef>
                <a:spcPts val="745"/>
              </a:spcBef>
            </a:pP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it-IT" sz="2000" b="1" spc="10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graduatoria</a:t>
            </a:r>
            <a:r>
              <a:rPr lang="it-IT" sz="2000" b="1" spc="109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 </a:t>
            </a:r>
            <a:r>
              <a:rPr lang="it-IT" sz="2000" b="1" spc="18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validità</a:t>
            </a:r>
            <a:r>
              <a:rPr lang="it-IT" sz="2000" b="1" spc="108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annuale</a:t>
            </a:r>
            <a:r>
              <a:rPr lang="it-IT" sz="2000" b="1" spc="109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2000" b="1" spc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comunque</a:t>
            </a:r>
            <a:r>
              <a:rPr lang="it-IT" sz="2000" b="1" spc="10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decade</a:t>
            </a:r>
            <a:r>
              <a:rPr lang="it-IT" sz="2000" b="1" spc="109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la  graduatoria del successivo concorso.</a:t>
            </a:r>
          </a:p>
          <a:p>
            <a:pPr marL="355600" marR="121920" indent="-343535">
              <a:lnSpc>
                <a:spcPct val="107000"/>
              </a:lnSpc>
              <a:spcBef>
                <a:spcPts val="484"/>
              </a:spcBef>
              <a:tabLst>
                <a:tab pos="354965" algn="l"/>
                <a:tab pos="723265" algn="l"/>
                <a:tab pos="2559685" algn="l"/>
                <a:tab pos="2979420" algn="l"/>
                <a:tab pos="3841115" algn="l"/>
              </a:tabLst>
            </a:pPr>
            <a:r>
              <a:rPr lang="it-IT" sz="2000" spc="-5" dirty="0">
                <a:solidFill>
                  <a:srgbClr val="CC0000"/>
                </a:solidFill>
                <a:cs typeface="Calibri"/>
              </a:rPr>
              <a:t>-	</a:t>
            </a:r>
            <a:r>
              <a:rPr lang="it-IT" sz="2000" b="1" spc="-5" dirty="0">
                <a:solidFill>
                  <a:srgbClr val="C00000"/>
                </a:solidFill>
                <a:cs typeface="Calibri"/>
              </a:rPr>
              <a:t>IL	</a:t>
            </a:r>
            <a:r>
              <a:rPr lang="it-IT" sz="2000" b="1" spc="-10" dirty="0">
                <a:solidFill>
                  <a:srgbClr val="C00000"/>
                </a:solidFill>
                <a:cs typeface="Calibri"/>
              </a:rPr>
              <a:t>S</a:t>
            </a:r>
            <a:r>
              <a:rPr lang="it-IT" sz="2000" b="1" spc="-5" dirty="0">
                <a:solidFill>
                  <a:srgbClr val="C00000"/>
                </a:solidFill>
                <a:cs typeface="Calibri"/>
              </a:rPr>
              <a:t>U</a:t>
            </a:r>
            <a:r>
              <a:rPr lang="it-IT" sz="2000" b="1" spc="-10" dirty="0">
                <a:solidFill>
                  <a:srgbClr val="C00000"/>
                </a:solidFill>
                <a:cs typeface="Calibri"/>
              </a:rPr>
              <a:t>PER</a:t>
            </a:r>
            <a:r>
              <a:rPr lang="it-IT" sz="2000" b="1" dirty="0">
                <a:solidFill>
                  <a:srgbClr val="C00000"/>
                </a:solidFill>
                <a:cs typeface="Calibri"/>
              </a:rPr>
              <a:t>AM</a:t>
            </a:r>
            <a:r>
              <a:rPr lang="it-IT" sz="2000" b="1" spc="-10" dirty="0">
                <a:solidFill>
                  <a:srgbClr val="C00000"/>
                </a:solidFill>
                <a:cs typeface="Calibri"/>
              </a:rPr>
              <a:t>EN</a:t>
            </a:r>
            <a:r>
              <a:rPr lang="it-IT" sz="2000" b="1" spc="-60" dirty="0">
                <a:solidFill>
                  <a:srgbClr val="C00000"/>
                </a:solidFill>
                <a:cs typeface="Calibri"/>
              </a:rPr>
              <a:t>T</a:t>
            </a:r>
            <a:r>
              <a:rPr lang="it-IT" sz="2000" b="1" spc="-5" dirty="0">
                <a:solidFill>
                  <a:srgbClr val="C00000"/>
                </a:solidFill>
                <a:cs typeface="Calibri"/>
              </a:rPr>
              <a:t>O</a:t>
            </a:r>
            <a:r>
              <a:rPr lang="it-IT" sz="2000" b="1" dirty="0">
                <a:solidFill>
                  <a:srgbClr val="C00000"/>
                </a:solidFill>
                <a:cs typeface="Calibri"/>
              </a:rPr>
              <a:t>	</a:t>
            </a:r>
            <a:r>
              <a:rPr lang="it-IT" sz="2000" b="1" spc="-5" dirty="0">
                <a:solidFill>
                  <a:srgbClr val="C00000"/>
                </a:solidFill>
                <a:cs typeface="Calibri"/>
              </a:rPr>
              <a:t>DI</a:t>
            </a:r>
            <a:r>
              <a:rPr lang="it-IT" sz="2000" b="1" dirty="0">
                <a:solidFill>
                  <a:srgbClr val="C00000"/>
                </a:solidFill>
                <a:cs typeface="Calibri"/>
              </a:rPr>
              <a:t>	</a:t>
            </a:r>
            <a:r>
              <a:rPr lang="it-IT" sz="2000" b="1" spc="-10" dirty="0" smtClean="0">
                <a:solidFill>
                  <a:srgbClr val="C00000"/>
                </a:solidFill>
                <a:cs typeface="Calibri"/>
              </a:rPr>
              <a:t>TU</a:t>
            </a:r>
            <a:r>
              <a:rPr lang="it-IT" sz="2000" b="1" spc="15" dirty="0" smtClean="0">
                <a:solidFill>
                  <a:srgbClr val="C00000"/>
                </a:solidFill>
                <a:cs typeface="Calibri"/>
              </a:rPr>
              <a:t>T</a:t>
            </a:r>
            <a:r>
              <a:rPr lang="it-IT" sz="2000" b="1" spc="-10" dirty="0" smtClean="0">
                <a:solidFill>
                  <a:srgbClr val="C00000"/>
                </a:solidFill>
                <a:cs typeface="Calibri"/>
              </a:rPr>
              <a:t>T</a:t>
            </a:r>
            <a:r>
              <a:rPr lang="it-IT" sz="2000" b="1" spc="-5" dirty="0" smtClean="0">
                <a:solidFill>
                  <a:srgbClr val="C00000"/>
                </a:solidFill>
                <a:cs typeface="Calibri"/>
              </a:rPr>
              <a:t>E LE </a:t>
            </a:r>
            <a:r>
              <a:rPr lang="it-IT" sz="2000" b="1" spc="-15" dirty="0" smtClean="0">
                <a:solidFill>
                  <a:srgbClr val="C00000"/>
                </a:solidFill>
                <a:cs typeface="Calibri"/>
              </a:rPr>
              <a:t>PROVE </a:t>
            </a:r>
            <a:r>
              <a:rPr lang="it-IT" sz="2000" b="1" spc="-30" dirty="0" smtClean="0">
                <a:solidFill>
                  <a:srgbClr val="C00000"/>
                </a:solidFill>
                <a:cs typeface="Calibri"/>
              </a:rPr>
              <a:t>DÀ </a:t>
            </a:r>
            <a:r>
              <a:rPr lang="it-IT" sz="2000" b="1" spc="-10" dirty="0" smtClean="0">
                <a:solidFill>
                  <a:srgbClr val="C00000"/>
                </a:solidFill>
                <a:cs typeface="Calibri"/>
              </a:rPr>
              <a:t>COMUNQUE DIRITTO</a:t>
            </a:r>
            <a:endParaRPr lang="it-IT" sz="2000" dirty="0">
              <a:cs typeface="Calibri"/>
            </a:endParaRPr>
          </a:p>
          <a:p>
            <a:pPr marL="355600" marR="121920" indent="-343535">
              <a:lnSpc>
                <a:spcPct val="107000"/>
              </a:lnSpc>
              <a:spcBef>
                <a:spcPts val="484"/>
              </a:spcBef>
              <a:tabLst>
                <a:tab pos="354965" algn="l"/>
                <a:tab pos="723265" algn="l"/>
                <a:tab pos="2559685" algn="l"/>
                <a:tab pos="2979420" algn="l"/>
                <a:tab pos="3841115" algn="l"/>
              </a:tabLst>
            </a:pPr>
            <a:r>
              <a:rPr lang="it-IT" sz="2000" b="1" dirty="0">
                <a:solidFill>
                  <a:srgbClr val="C00000"/>
                </a:solidFill>
                <a:cs typeface="Calibri"/>
              </a:rPr>
              <a:t>	</a:t>
            </a:r>
            <a:r>
              <a:rPr lang="it-IT" sz="2000" b="1" spc="-35" dirty="0" smtClean="0">
                <a:solidFill>
                  <a:srgbClr val="C00000"/>
                </a:solidFill>
                <a:cs typeface="Calibri"/>
              </a:rPr>
              <a:t>ALL’ ABILITAZIONE</a:t>
            </a:r>
            <a:r>
              <a:rPr lang="it-IT" sz="2000" b="1" spc="-35" dirty="0">
                <a:cs typeface="Calibri"/>
              </a:rPr>
              <a:t>.</a:t>
            </a:r>
            <a:endParaRPr lang="it-IT" sz="2000" dirty="0">
              <a:cs typeface="Calibri"/>
            </a:endParaRPr>
          </a:p>
          <a:p>
            <a:pPr marL="355600" indent="-342900" algn="just">
              <a:lnSpc>
                <a:spcPct val="100000"/>
              </a:lnSpc>
              <a:spcBef>
                <a:spcPts val="650"/>
              </a:spcBef>
              <a:buClr>
                <a:srgbClr val="CC0000"/>
              </a:buClr>
              <a:buFont typeface="Calibri"/>
              <a:buChar char="-"/>
              <a:tabLst>
                <a:tab pos="355600" algn="l"/>
              </a:tabLst>
            </a:pP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2695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0"/>
          <p:cNvGraphicFramePr>
            <a:graphicFrameLocks noGrp="1"/>
          </p:cNvGraphicFramePr>
          <p:nvPr>
            <p:extLst/>
          </p:nvPr>
        </p:nvGraphicFramePr>
        <p:xfrm>
          <a:off x="2345505" y="1420976"/>
          <a:ext cx="7489824" cy="47275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72179"/>
                <a:gridCol w="4017645"/>
              </a:tblGrid>
              <a:tr h="247327">
                <a:tc>
                  <a:txBody>
                    <a:bodyPr/>
                    <a:lstStyle/>
                    <a:p>
                      <a:pPr marL="456565" algn="ctr">
                        <a:lnSpc>
                          <a:spcPts val="1630"/>
                        </a:lnSpc>
                      </a:pPr>
                      <a:r>
                        <a:rPr sz="1400" b="1" spc="-5" dirty="0">
                          <a:solidFill>
                            <a:srgbClr val="990000"/>
                          </a:solidFill>
                          <a:latin typeface="Verdana"/>
                          <a:cs typeface="Verdana"/>
                        </a:rPr>
                        <a:t>REGIONE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CC0000"/>
                      </a:solidFill>
                      <a:prstDash val="solid"/>
                    </a:lnL>
                    <a:lnR w="12700">
                      <a:solidFill>
                        <a:srgbClr val="CC0000"/>
                      </a:solidFill>
                      <a:prstDash val="solid"/>
                    </a:lnR>
                    <a:lnT w="12700">
                      <a:solidFill>
                        <a:srgbClr val="CC0000"/>
                      </a:solidFill>
                      <a:prstDash val="solid"/>
                    </a:lnT>
                    <a:lnB w="12700">
                      <a:solidFill>
                        <a:srgbClr val="CC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1459230" algn="r">
                        <a:lnSpc>
                          <a:spcPts val="1630"/>
                        </a:lnSpc>
                      </a:pPr>
                      <a:r>
                        <a:rPr sz="1400" b="1" spc="-5" dirty="0">
                          <a:solidFill>
                            <a:srgbClr val="990000"/>
                          </a:solidFill>
                          <a:latin typeface="Verdana"/>
                          <a:cs typeface="Verdana"/>
                        </a:rPr>
                        <a:t>POSTI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CC0000"/>
                      </a:solidFill>
                      <a:prstDash val="solid"/>
                    </a:lnL>
                    <a:lnR w="12700">
                      <a:solidFill>
                        <a:srgbClr val="CC0000"/>
                      </a:solidFill>
                      <a:prstDash val="solid"/>
                    </a:lnR>
                    <a:lnT w="12700">
                      <a:solidFill>
                        <a:srgbClr val="CC0000"/>
                      </a:solidFill>
                      <a:prstDash val="solid"/>
                    </a:lnT>
                    <a:lnB w="12700">
                      <a:solidFill>
                        <a:srgbClr val="CC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247328">
                <a:tc>
                  <a:txBody>
                    <a:bodyPr/>
                    <a:lstStyle/>
                    <a:p>
                      <a:pPr marL="456565" algn="ctr">
                        <a:lnSpc>
                          <a:spcPts val="1630"/>
                        </a:lnSpc>
                      </a:pPr>
                      <a:r>
                        <a:rPr sz="1400" b="1" spc="-5" dirty="0">
                          <a:latin typeface="Verdana"/>
                          <a:cs typeface="Verdana"/>
                        </a:rPr>
                        <a:t>Abruzzo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CC0000"/>
                      </a:solidFill>
                      <a:prstDash val="solid"/>
                    </a:lnL>
                    <a:lnR w="12700">
                      <a:solidFill>
                        <a:srgbClr val="CC0000"/>
                      </a:solidFill>
                      <a:prstDash val="solid"/>
                    </a:lnR>
                    <a:lnT w="12700">
                      <a:solidFill>
                        <a:srgbClr val="CC0000"/>
                      </a:solidFill>
                      <a:prstDash val="solid"/>
                    </a:lnT>
                    <a:lnB w="12700">
                      <a:solidFill>
                        <a:srgbClr val="CC0000"/>
                      </a:solidFill>
                      <a:prstDash val="solid"/>
                    </a:lnB>
                    <a:solidFill>
                      <a:srgbClr val="ECCBCB"/>
                    </a:solidFill>
                  </a:tcPr>
                </a:tc>
                <a:tc>
                  <a:txBody>
                    <a:bodyPr/>
                    <a:lstStyle/>
                    <a:p>
                      <a:pPr marL="455930" algn="ctr">
                        <a:lnSpc>
                          <a:spcPts val="1630"/>
                        </a:lnSpc>
                      </a:pPr>
                      <a:r>
                        <a:rPr sz="1400" b="1" spc="-5" dirty="0">
                          <a:latin typeface="Verdana"/>
                          <a:cs typeface="Verdana"/>
                        </a:rPr>
                        <a:t>33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CC0000"/>
                      </a:solidFill>
                      <a:prstDash val="solid"/>
                    </a:lnL>
                    <a:lnR w="12700">
                      <a:solidFill>
                        <a:srgbClr val="CC0000"/>
                      </a:solidFill>
                      <a:prstDash val="solid"/>
                    </a:lnR>
                    <a:lnT w="12700">
                      <a:solidFill>
                        <a:srgbClr val="CC0000"/>
                      </a:solidFill>
                      <a:prstDash val="solid"/>
                    </a:lnT>
                    <a:lnB w="12700">
                      <a:solidFill>
                        <a:srgbClr val="CC0000"/>
                      </a:solidFill>
                      <a:prstDash val="solid"/>
                    </a:lnB>
                    <a:solidFill>
                      <a:srgbClr val="ECCBCB"/>
                    </a:solidFill>
                  </a:tcPr>
                </a:tc>
              </a:tr>
              <a:tr h="247327">
                <a:tc>
                  <a:txBody>
                    <a:bodyPr/>
                    <a:lstStyle/>
                    <a:p>
                      <a:pPr marL="455930" algn="ctr">
                        <a:lnSpc>
                          <a:spcPts val="1630"/>
                        </a:lnSpc>
                      </a:pPr>
                      <a:r>
                        <a:rPr sz="1400" b="1" spc="-5" dirty="0">
                          <a:latin typeface="Verdana"/>
                          <a:cs typeface="Verdana"/>
                        </a:rPr>
                        <a:t>Basilicata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CC0000"/>
                      </a:solidFill>
                      <a:prstDash val="solid"/>
                    </a:lnL>
                    <a:lnR w="12700">
                      <a:solidFill>
                        <a:srgbClr val="CC0000"/>
                      </a:solidFill>
                      <a:prstDash val="solid"/>
                    </a:lnR>
                    <a:lnT w="12700">
                      <a:solidFill>
                        <a:srgbClr val="CC0000"/>
                      </a:solidFill>
                      <a:prstDash val="solid"/>
                    </a:lnT>
                    <a:lnB w="12700">
                      <a:solidFill>
                        <a:srgbClr val="CC0000"/>
                      </a:solidFill>
                      <a:prstDash val="solid"/>
                    </a:lnB>
                    <a:solidFill>
                      <a:srgbClr val="F6E7E7"/>
                    </a:solidFill>
                  </a:tcPr>
                </a:tc>
                <a:tc>
                  <a:txBody>
                    <a:bodyPr/>
                    <a:lstStyle/>
                    <a:p>
                      <a:pPr marL="455930" algn="ctr">
                        <a:lnSpc>
                          <a:spcPts val="1630"/>
                        </a:lnSpc>
                      </a:pPr>
                      <a:r>
                        <a:rPr sz="1400" b="1" dirty="0">
                          <a:latin typeface="Verdana"/>
                          <a:cs typeface="Verdana"/>
                        </a:rPr>
                        <a:t>4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CC0000"/>
                      </a:solidFill>
                      <a:prstDash val="solid"/>
                    </a:lnL>
                    <a:lnR w="12700">
                      <a:solidFill>
                        <a:srgbClr val="CC0000"/>
                      </a:solidFill>
                      <a:prstDash val="solid"/>
                    </a:lnR>
                    <a:lnT w="12700">
                      <a:solidFill>
                        <a:srgbClr val="CC0000"/>
                      </a:solidFill>
                      <a:prstDash val="solid"/>
                    </a:lnT>
                    <a:lnB w="12700">
                      <a:solidFill>
                        <a:srgbClr val="CC0000"/>
                      </a:solidFill>
                      <a:prstDash val="solid"/>
                    </a:lnB>
                    <a:solidFill>
                      <a:srgbClr val="F6E7E7"/>
                    </a:solidFill>
                  </a:tcPr>
                </a:tc>
              </a:tr>
              <a:tr h="247328">
                <a:tc>
                  <a:txBody>
                    <a:bodyPr/>
                    <a:lstStyle/>
                    <a:p>
                      <a:pPr marL="456565" algn="ctr">
                        <a:lnSpc>
                          <a:spcPts val="1630"/>
                        </a:lnSpc>
                      </a:pPr>
                      <a:r>
                        <a:rPr sz="1400" b="1" spc="-5" dirty="0">
                          <a:latin typeface="Verdana"/>
                          <a:cs typeface="Verdana"/>
                        </a:rPr>
                        <a:t>Calabria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CC0000"/>
                      </a:solidFill>
                      <a:prstDash val="solid"/>
                    </a:lnL>
                    <a:lnR w="12700">
                      <a:solidFill>
                        <a:srgbClr val="CC0000"/>
                      </a:solidFill>
                      <a:prstDash val="solid"/>
                    </a:lnR>
                    <a:lnT w="12700">
                      <a:solidFill>
                        <a:srgbClr val="CC0000"/>
                      </a:solidFill>
                      <a:prstDash val="solid"/>
                    </a:lnT>
                    <a:lnB w="12700">
                      <a:solidFill>
                        <a:srgbClr val="CC0000"/>
                      </a:solidFill>
                      <a:prstDash val="solid"/>
                    </a:lnB>
                    <a:solidFill>
                      <a:srgbClr val="ECCBCB"/>
                    </a:solidFill>
                  </a:tcPr>
                </a:tc>
                <a:tc>
                  <a:txBody>
                    <a:bodyPr/>
                    <a:lstStyle/>
                    <a:p>
                      <a:pPr marL="455930" algn="ctr">
                        <a:lnSpc>
                          <a:spcPts val="1630"/>
                        </a:lnSpc>
                      </a:pPr>
                      <a:r>
                        <a:rPr sz="1400" b="1" spc="-5" dirty="0">
                          <a:latin typeface="Verdana"/>
                          <a:cs typeface="Verdana"/>
                        </a:rPr>
                        <a:t>34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CC0000"/>
                      </a:solidFill>
                      <a:prstDash val="solid"/>
                    </a:lnL>
                    <a:lnR w="12700">
                      <a:solidFill>
                        <a:srgbClr val="CC0000"/>
                      </a:solidFill>
                      <a:prstDash val="solid"/>
                    </a:lnR>
                    <a:lnT w="12700">
                      <a:solidFill>
                        <a:srgbClr val="CC0000"/>
                      </a:solidFill>
                      <a:prstDash val="solid"/>
                    </a:lnT>
                    <a:lnB w="12700">
                      <a:solidFill>
                        <a:srgbClr val="CC0000"/>
                      </a:solidFill>
                      <a:prstDash val="solid"/>
                    </a:lnB>
                    <a:solidFill>
                      <a:srgbClr val="ECCBCB"/>
                    </a:solidFill>
                  </a:tcPr>
                </a:tc>
              </a:tr>
              <a:tr h="247327">
                <a:tc>
                  <a:txBody>
                    <a:bodyPr/>
                    <a:lstStyle/>
                    <a:p>
                      <a:pPr marL="455295" algn="ctr">
                        <a:lnSpc>
                          <a:spcPts val="1630"/>
                        </a:lnSpc>
                      </a:pPr>
                      <a:r>
                        <a:rPr sz="1400" b="1" spc="-5" dirty="0">
                          <a:latin typeface="Verdana"/>
                          <a:cs typeface="Verdana"/>
                        </a:rPr>
                        <a:t>Campania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CC0000"/>
                      </a:solidFill>
                      <a:prstDash val="solid"/>
                    </a:lnL>
                    <a:lnR w="12700">
                      <a:solidFill>
                        <a:srgbClr val="CC0000"/>
                      </a:solidFill>
                      <a:prstDash val="solid"/>
                    </a:lnR>
                    <a:lnT w="12700">
                      <a:solidFill>
                        <a:srgbClr val="CC0000"/>
                      </a:solidFill>
                      <a:prstDash val="solid"/>
                    </a:lnT>
                    <a:lnB w="12700">
                      <a:solidFill>
                        <a:srgbClr val="CC0000"/>
                      </a:solidFill>
                      <a:prstDash val="solid"/>
                    </a:lnB>
                    <a:solidFill>
                      <a:srgbClr val="F6E7E7"/>
                    </a:solidFill>
                  </a:tcPr>
                </a:tc>
                <a:tc>
                  <a:txBody>
                    <a:bodyPr/>
                    <a:lstStyle/>
                    <a:p>
                      <a:pPr marL="455930" algn="ctr">
                        <a:lnSpc>
                          <a:spcPts val="1630"/>
                        </a:lnSpc>
                      </a:pPr>
                      <a:r>
                        <a:rPr sz="1400" b="1" spc="-5" dirty="0">
                          <a:latin typeface="Verdana"/>
                          <a:cs typeface="Verdana"/>
                        </a:rPr>
                        <a:t>175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CC0000"/>
                      </a:solidFill>
                      <a:prstDash val="solid"/>
                    </a:lnL>
                    <a:lnR w="12700">
                      <a:solidFill>
                        <a:srgbClr val="CC0000"/>
                      </a:solidFill>
                      <a:prstDash val="solid"/>
                    </a:lnR>
                    <a:lnT w="12700">
                      <a:solidFill>
                        <a:srgbClr val="CC0000"/>
                      </a:solidFill>
                      <a:prstDash val="solid"/>
                    </a:lnT>
                    <a:lnB w="12700">
                      <a:solidFill>
                        <a:srgbClr val="CC0000"/>
                      </a:solidFill>
                      <a:prstDash val="solid"/>
                    </a:lnB>
                    <a:solidFill>
                      <a:srgbClr val="F6E7E7"/>
                    </a:solidFill>
                  </a:tcPr>
                </a:tc>
              </a:tr>
              <a:tr h="247327">
                <a:tc>
                  <a:txBody>
                    <a:bodyPr/>
                    <a:lstStyle/>
                    <a:p>
                      <a:pPr marL="456565" algn="ctr">
                        <a:lnSpc>
                          <a:spcPts val="1630"/>
                        </a:lnSpc>
                      </a:pPr>
                      <a:r>
                        <a:rPr sz="1400" b="1" spc="-5" dirty="0">
                          <a:latin typeface="Verdana"/>
                          <a:cs typeface="Verdana"/>
                        </a:rPr>
                        <a:t>Emilia-Romagna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CC0000"/>
                      </a:solidFill>
                      <a:prstDash val="solid"/>
                    </a:lnL>
                    <a:lnR w="12700">
                      <a:solidFill>
                        <a:srgbClr val="CC0000"/>
                      </a:solidFill>
                      <a:prstDash val="solid"/>
                    </a:lnR>
                    <a:lnT w="12700">
                      <a:solidFill>
                        <a:srgbClr val="CC0000"/>
                      </a:solidFill>
                      <a:prstDash val="solid"/>
                    </a:lnT>
                    <a:lnB w="12700">
                      <a:solidFill>
                        <a:srgbClr val="CC0000"/>
                      </a:solidFill>
                      <a:prstDash val="solid"/>
                    </a:lnB>
                    <a:solidFill>
                      <a:srgbClr val="ECCBCB"/>
                    </a:solidFill>
                  </a:tcPr>
                </a:tc>
                <a:tc>
                  <a:txBody>
                    <a:bodyPr/>
                    <a:lstStyle/>
                    <a:p>
                      <a:pPr marL="455930" algn="ctr">
                        <a:lnSpc>
                          <a:spcPts val="1630"/>
                        </a:lnSpc>
                      </a:pPr>
                      <a:r>
                        <a:rPr sz="1400" b="1" spc="-5" dirty="0">
                          <a:latin typeface="Verdana"/>
                          <a:cs typeface="Verdana"/>
                        </a:rPr>
                        <a:t>151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CC0000"/>
                      </a:solidFill>
                      <a:prstDash val="solid"/>
                    </a:lnL>
                    <a:lnR w="12700">
                      <a:solidFill>
                        <a:srgbClr val="CC0000"/>
                      </a:solidFill>
                      <a:prstDash val="solid"/>
                    </a:lnR>
                    <a:lnT w="12700">
                      <a:solidFill>
                        <a:srgbClr val="CC0000"/>
                      </a:solidFill>
                      <a:prstDash val="solid"/>
                    </a:lnT>
                    <a:lnB w="12700">
                      <a:solidFill>
                        <a:srgbClr val="CC0000"/>
                      </a:solidFill>
                      <a:prstDash val="solid"/>
                    </a:lnB>
                    <a:solidFill>
                      <a:srgbClr val="ECCBCB"/>
                    </a:solidFill>
                  </a:tcPr>
                </a:tc>
              </a:tr>
              <a:tr h="247328">
                <a:tc>
                  <a:txBody>
                    <a:bodyPr/>
                    <a:lstStyle/>
                    <a:p>
                      <a:pPr marL="455930" algn="ctr">
                        <a:lnSpc>
                          <a:spcPts val="1630"/>
                        </a:lnSpc>
                      </a:pPr>
                      <a:r>
                        <a:rPr sz="1400" b="1" spc="-5" dirty="0">
                          <a:latin typeface="Verdana"/>
                          <a:cs typeface="Verdana"/>
                        </a:rPr>
                        <a:t>Lazio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CC0000"/>
                      </a:solidFill>
                      <a:prstDash val="solid"/>
                    </a:lnL>
                    <a:lnR w="12700">
                      <a:solidFill>
                        <a:srgbClr val="CC0000"/>
                      </a:solidFill>
                      <a:prstDash val="solid"/>
                    </a:lnR>
                    <a:lnT w="12700">
                      <a:solidFill>
                        <a:srgbClr val="CC0000"/>
                      </a:solidFill>
                      <a:prstDash val="solid"/>
                    </a:lnT>
                    <a:lnB w="12700">
                      <a:solidFill>
                        <a:srgbClr val="CC0000"/>
                      </a:solidFill>
                      <a:prstDash val="solid"/>
                    </a:lnB>
                    <a:solidFill>
                      <a:srgbClr val="F6E7E7"/>
                    </a:solidFill>
                  </a:tcPr>
                </a:tc>
                <a:tc>
                  <a:txBody>
                    <a:bodyPr/>
                    <a:lstStyle/>
                    <a:p>
                      <a:pPr marL="455930" algn="ctr">
                        <a:lnSpc>
                          <a:spcPts val="1630"/>
                        </a:lnSpc>
                      </a:pPr>
                      <a:r>
                        <a:rPr sz="1400" b="1" spc="-5" dirty="0">
                          <a:latin typeface="Verdana"/>
                          <a:cs typeface="Verdana"/>
                        </a:rPr>
                        <a:t>183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CC0000"/>
                      </a:solidFill>
                      <a:prstDash val="solid"/>
                    </a:lnL>
                    <a:lnR w="12700">
                      <a:solidFill>
                        <a:srgbClr val="CC0000"/>
                      </a:solidFill>
                      <a:prstDash val="solid"/>
                    </a:lnR>
                    <a:lnT w="12700">
                      <a:solidFill>
                        <a:srgbClr val="CC0000"/>
                      </a:solidFill>
                      <a:prstDash val="solid"/>
                    </a:lnT>
                    <a:lnB w="12700">
                      <a:solidFill>
                        <a:srgbClr val="CC0000"/>
                      </a:solidFill>
                      <a:prstDash val="solid"/>
                    </a:lnB>
                    <a:solidFill>
                      <a:srgbClr val="F6E7E7"/>
                    </a:solidFill>
                  </a:tcPr>
                </a:tc>
              </a:tr>
              <a:tr h="238046">
                <a:tc>
                  <a:txBody>
                    <a:bodyPr/>
                    <a:lstStyle/>
                    <a:p>
                      <a:pPr marL="455930" algn="ctr">
                        <a:lnSpc>
                          <a:spcPts val="1630"/>
                        </a:lnSpc>
                      </a:pPr>
                      <a:r>
                        <a:rPr sz="1400" b="1" spc="-5" dirty="0">
                          <a:latin typeface="Verdana"/>
                          <a:cs typeface="Verdana"/>
                        </a:rPr>
                        <a:t>Liguria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CC0000"/>
                      </a:solidFill>
                      <a:prstDash val="solid"/>
                    </a:lnL>
                    <a:lnR w="12700">
                      <a:solidFill>
                        <a:srgbClr val="CC0000"/>
                      </a:solidFill>
                      <a:prstDash val="solid"/>
                    </a:lnR>
                    <a:lnT w="12700">
                      <a:solidFill>
                        <a:srgbClr val="CC0000"/>
                      </a:solidFill>
                      <a:prstDash val="solid"/>
                    </a:lnT>
                    <a:lnB w="12700">
                      <a:solidFill>
                        <a:srgbClr val="CC0000"/>
                      </a:solidFill>
                      <a:prstDash val="solid"/>
                    </a:lnB>
                    <a:solidFill>
                      <a:srgbClr val="ECCBCB"/>
                    </a:solidFill>
                  </a:tcPr>
                </a:tc>
                <a:tc>
                  <a:txBody>
                    <a:bodyPr/>
                    <a:lstStyle/>
                    <a:p>
                      <a:pPr marL="456565" algn="ctr">
                        <a:lnSpc>
                          <a:spcPts val="1630"/>
                        </a:lnSpc>
                      </a:pPr>
                      <a:r>
                        <a:rPr sz="1400" b="1" spc="-5" dirty="0">
                          <a:latin typeface="Verdana"/>
                          <a:cs typeface="Verdana"/>
                        </a:rPr>
                        <a:t>27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CC0000"/>
                      </a:solidFill>
                      <a:prstDash val="solid"/>
                    </a:lnL>
                    <a:lnR w="12700">
                      <a:solidFill>
                        <a:srgbClr val="CC0000"/>
                      </a:solidFill>
                      <a:prstDash val="solid"/>
                    </a:lnR>
                    <a:lnT w="12700">
                      <a:solidFill>
                        <a:srgbClr val="CC0000"/>
                      </a:solidFill>
                      <a:prstDash val="solid"/>
                    </a:lnT>
                    <a:lnB w="12700">
                      <a:solidFill>
                        <a:srgbClr val="CC0000"/>
                      </a:solidFill>
                      <a:prstDash val="solid"/>
                    </a:lnB>
                    <a:solidFill>
                      <a:srgbClr val="ECCBCB"/>
                    </a:solidFill>
                  </a:tcPr>
                </a:tc>
              </a:tr>
              <a:tr h="247328">
                <a:tc>
                  <a:txBody>
                    <a:bodyPr/>
                    <a:lstStyle/>
                    <a:p>
                      <a:pPr marL="455930" algn="ctr">
                        <a:lnSpc>
                          <a:spcPts val="1630"/>
                        </a:lnSpc>
                      </a:pPr>
                      <a:r>
                        <a:rPr sz="1400" b="1" spc="-5" dirty="0">
                          <a:latin typeface="Verdana"/>
                          <a:cs typeface="Verdana"/>
                        </a:rPr>
                        <a:t>Lombardia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CC0000"/>
                      </a:solidFill>
                      <a:prstDash val="solid"/>
                    </a:lnL>
                    <a:lnR w="12700">
                      <a:solidFill>
                        <a:srgbClr val="CC0000"/>
                      </a:solidFill>
                      <a:prstDash val="solid"/>
                    </a:lnR>
                    <a:lnT w="12700">
                      <a:solidFill>
                        <a:srgbClr val="CC0000"/>
                      </a:solidFill>
                      <a:prstDash val="solid"/>
                    </a:lnT>
                    <a:lnB w="12700">
                      <a:solidFill>
                        <a:srgbClr val="CC0000"/>
                      </a:solidFill>
                      <a:prstDash val="solid"/>
                    </a:lnB>
                    <a:solidFill>
                      <a:srgbClr val="F6E7E7"/>
                    </a:solidFill>
                  </a:tcPr>
                </a:tc>
                <a:tc>
                  <a:txBody>
                    <a:bodyPr/>
                    <a:lstStyle/>
                    <a:p>
                      <a:pPr marL="456565" algn="ctr">
                        <a:lnSpc>
                          <a:spcPts val="1630"/>
                        </a:lnSpc>
                      </a:pPr>
                      <a:r>
                        <a:rPr sz="1400" b="1" spc="-5" dirty="0">
                          <a:latin typeface="Verdana"/>
                          <a:cs typeface="Verdana"/>
                        </a:rPr>
                        <a:t>350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CC0000"/>
                      </a:solidFill>
                      <a:prstDash val="solid"/>
                    </a:lnL>
                    <a:lnR w="12700">
                      <a:solidFill>
                        <a:srgbClr val="CC0000"/>
                      </a:solidFill>
                      <a:prstDash val="solid"/>
                    </a:lnR>
                    <a:lnT w="12700">
                      <a:solidFill>
                        <a:srgbClr val="CC0000"/>
                      </a:solidFill>
                      <a:prstDash val="solid"/>
                    </a:lnT>
                    <a:lnB w="12700">
                      <a:solidFill>
                        <a:srgbClr val="CC0000"/>
                      </a:solidFill>
                      <a:prstDash val="solid"/>
                    </a:lnB>
                    <a:solidFill>
                      <a:srgbClr val="F6E7E7"/>
                    </a:solidFill>
                  </a:tcPr>
                </a:tc>
              </a:tr>
              <a:tr h="247327">
                <a:tc>
                  <a:txBody>
                    <a:bodyPr/>
                    <a:lstStyle/>
                    <a:p>
                      <a:pPr marL="455930" algn="ctr">
                        <a:lnSpc>
                          <a:spcPts val="1630"/>
                        </a:lnSpc>
                      </a:pPr>
                      <a:r>
                        <a:rPr sz="1400" b="1" spc="-5" dirty="0">
                          <a:latin typeface="Verdana"/>
                          <a:cs typeface="Verdana"/>
                        </a:rPr>
                        <a:t>Marche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CC0000"/>
                      </a:solidFill>
                      <a:prstDash val="solid"/>
                    </a:lnL>
                    <a:lnR w="12700">
                      <a:solidFill>
                        <a:srgbClr val="CC0000"/>
                      </a:solidFill>
                      <a:prstDash val="solid"/>
                    </a:lnR>
                    <a:lnT w="12700">
                      <a:solidFill>
                        <a:srgbClr val="CC0000"/>
                      </a:solidFill>
                      <a:prstDash val="solid"/>
                    </a:lnT>
                    <a:lnB w="12700">
                      <a:solidFill>
                        <a:srgbClr val="CC0000"/>
                      </a:solidFill>
                      <a:prstDash val="solid"/>
                    </a:lnB>
                    <a:solidFill>
                      <a:srgbClr val="ECCBCB"/>
                    </a:solidFill>
                  </a:tcPr>
                </a:tc>
                <a:tc>
                  <a:txBody>
                    <a:bodyPr/>
                    <a:lstStyle/>
                    <a:p>
                      <a:pPr marL="456565" algn="ctr">
                        <a:lnSpc>
                          <a:spcPts val="1630"/>
                        </a:lnSpc>
                      </a:pPr>
                      <a:r>
                        <a:rPr sz="1400" b="1" spc="-5" dirty="0">
                          <a:latin typeface="Verdana"/>
                          <a:cs typeface="Verdana"/>
                        </a:rPr>
                        <a:t>37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CC0000"/>
                      </a:solidFill>
                      <a:prstDash val="solid"/>
                    </a:lnL>
                    <a:lnR w="12700">
                      <a:solidFill>
                        <a:srgbClr val="CC0000"/>
                      </a:solidFill>
                      <a:prstDash val="solid"/>
                    </a:lnR>
                    <a:lnT w="12700">
                      <a:solidFill>
                        <a:srgbClr val="CC0000"/>
                      </a:solidFill>
                      <a:prstDash val="solid"/>
                    </a:lnT>
                    <a:lnB w="12700">
                      <a:solidFill>
                        <a:srgbClr val="CC0000"/>
                      </a:solidFill>
                      <a:prstDash val="solid"/>
                    </a:lnB>
                    <a:solidFill>
                      <a:srgbClr val="ECCBCB"/>
                    </a:solidFill>
                  </a:tcPr>
                </a:tc>
              </a:tr>
              <a:tr h="236865">
                <a:tc>
                  <a:txBody>
                    <a:bodyPr/>
                    <a:lstStyle/>
                    <a:p>
                      <a:pPr marL="456565" algn="ctr">
                        <a:lnSpc>
                          <a:spcPts val="1630"/>
                        </a:lnSpc>
                      </a:pPr>
                      <a:r>
                        <a:rPr sz="1400" b="1" spc="-5" dirty="0">
                          <a:latin typeface="Verdana"/>
                          <a:cs typeface="Verdana"/>
                        </a:rPr>
                        <a:t>Molise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CC0000"/>
                      </a:solidFill>
                      <a:prstDash val="solid"/>
                    </a:lnL>
                    <a:lnR w="12700">
                      <a:solidFill>
                        <a:srgbClr val="CC0000"/>
                      </a:solidFill>
                      <a:prstDash val="solid"/>
                    </a:lnR>
                    <a:lnT w="12700">
                      <a:solidFill>
                        <a:srgbClr val="CC0000"/>
                      </a:solidFill>
                      <a:prstDash val="solid"/>
                    </a:lnT>
                    <a:lnB w="12700">
                      <a:solidFill>
                        <a:srgbClr val="CC0000"/>
                      </a:solidFill>
                      <a:prstDash val="solid"/>
                    </a:lnB>
                    <a:solidFill>
                      <a:srgbClr val="F6E7E7"/>
                    </a:solidFill>
                  </a:tcPr>
                </a:tc>
                <a:tc>
                  <a:txBody>
                    <a:bodyPr/>
                    <a:lstStyle/>
                    <a:p>
                      <a:pPr marL="455930" algn="ctr">
                        <a:lnSpc>
                          <a:spcPts val="1630"/>
                        </a:lnSpc>
                      </a:pPr>
                      <a:r>
                        <a:rPr sz="1400" b="1" dirty="0">
                          <a:latin typeface="Verdana"/>
                          <a:cs typeface="Verdana"/>
                        </a:rPr>
                        <a:t>2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CC0000"/>
                      </a:solidFill>
                      <a:prstDash val="solid"/>
                    </a:lnL>
                    <a:lnR w="12700">
                      <a:solidFill>
                        <a:srgbClr val="CC0000"/>
                      </a:solidFill>
                      <a:prstDash val="solid"/>
                    </a:lnR>
                    <a:lnT w="12700">
                      <a:solidFill>
                        <a:srgbClr val="CC0000"/>
                      </a:solidFill>
                      <a:prstDash val="solid"/>
                    </a:lnT>
                    <a:lnB w="12700">
                      <a:solidFill>
                        <a:srgbClr val="CC0000"/>
                      </a:solidFill>
                      <a:prstDash val="solid"/>
                    </a:lnB>
                    <a:solidFill>
                      <a:srgbClr val="F6E7E7"/>
                    </a:solidFill>
                  </a:tcPr>
                </a:tc>
              </a:tr>
              <a:tr h="295421">
                <a:tc>
                  <a:txBody>
                    <a:bodyPr/>
                    <a:lstStyle/>
                    <a:p>
                      <a:pPr marL="456565" algn="ctr">
                        <a:lnSpc>
                          <a:spcPts val="1630"/>
                        </a:lnSpc>
                      </a:pPr>
                      <a:r>
                        <a:rPr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Piemonte</a:t>
                      </a:r>
                    </a:p>
                  </a:txBody>
                  <a:tcPr marL="0" marR="0" marT="0" marB="0">
                    <a:lnL w="12700">
                      <a:solidFill>
                        <a:srgbClr val="CC0000"/>
                      </a:solidFill>
                      <a:prstDash val="solid"/>
                    </a:lnL>
                    <a:lnR w="12700">
                      <a:solidFill>
                        <a:srgbClr val="CC0000"/>
                      </a:solidFill>
                      <a:prstDash val="solid"/>
                    </a:lnR>
                    <a:lnT w="12700">
                      <a:solidFill>
                        <a:srgbClr val="CC0000"/>
                      </a:solidFill>
                      <a:prstDash val="solid"/>
                    </a:lnT>
                    <a:lnB w="12700">
                      <a:solidFill>
                        <a:srgbClr val="CC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456565" algn="ctr">
                        <a:lnSpc>
                          <a:spcPts val="1630"/>
                        </a:lnSpc>
                      </a:pPr>
                      <a:r>
                        <a:rPr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</a:t>
                      </a:r>
                    </a:p>
                  </a:txBody>
                  <a:tcPr marL="0" marR="0" marT="0" marB="0">
                    <a:lnL w="12700">
                      <a:solidFill>
                        <a:srgbClr val="CC0000"/>
                      </a:solidFill>
                      <a:prstDash val="solid"/>
                    </a:lnL>
                    <a:lnR w="12700">
                      <a:solidFill>
                        <a:srgbClr val="CC0000"/>
                      </a:solidFill>
                      <a:prstDash val="solid"/>
                    </a:lnR>
                    <a:lnT w="12700">
                      <a:solidFill>
                        <a:srgbClr val="CC0000"/>
                      </a:solidFill>
                      <a:prstDash val="solid"/>
                    </a:lnT>
                    <a:lnB w="12700">
                      <a:solidFill>
                        <a:srgbClr val="CC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  <a:tr h="247328">
                <a:tc>
                  <a:txBody>
                    <a:bodyPr/>
                    <a:lstStyle/>
                    <a:p>
                      <a:pPr marL="456565" algn="ctr">
                        <a:lnSpc>
                          <a:spcPts val="1630"/>
                        </a:lnSpc>
                      </a:pPr>
                      <a:r>
                        <a:rPr sz="1400" b="1" spc="-5" dirty="0">
                          <a:latin typeface="Verdana"/>
                          <a:cs typeface="Verdana"/>
                        </a:rPr>
                        <a:t>Puglia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CC0000"/>
                      </a:solidFill>
                      <a:prstDash val="solid"/>
                    </a:lnL>
                    <a:lnR w="12700">
                      <a:solidFill>
                        <a:srgbClr val="CC0000"/>
                      </a:solidFill>
                      <a:prstDash val="solid"/>
                    </a:lnR>
                    <a:lnT w="12700">
                      <a:solidFill>
                        <a:srgbClr val="CC0000"/>
                      </a:solidFill>
                      <a:prstDash val="solid"/>
                    </a:lnT>
                    <a:lnB w="12700">
                      <a:solidFill>
                        <a:srgbClr val="CC0000"/>
                      </a:solidFill>
                      <a:prstDash val="solid"/>
                    </a:lnB>
                    <a:solidFill>
                      <a:srgbClr val="F6E7E7"/>
                    </a:solidFill>
                  </a:tcPr>
                </a:tc>
                <a:tc>
                  <a:txBody>
                    <a:bodyPr/>
                    <a:lstStyle/>
                    <a:p>
                      <a:pPr marL="456565" algn="ctr">
                        <a:lnSpc>
                          <a:spcPts val="1630"/>
                        </a:lnSpc>
                      </a:pPr>
                      <a:r>
                        <a:rPr sz="1400" b="1" spc="-5" dirty="0">
                          <a:latin typeface="Verdana"/>
                          <a:cs typeface="Verdana"/>
                        </a:rPr>
                        <a:t>122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CC0000"/>
                      </a:solidFill>
                      <a:prstDash val="solid"/>
                    </a:lnL>
                    <a:lnR w="12700">
                      <a:solidFill>
                        <a:srgbClr val="CC0000"/>
                      </a:solidFill>
                      <a:prstDash val="solid"/>
                    </a:lnR>
                    <a:lnT w="12700">
                      <a:solidFill>
                        <a:srgbClr val="CC0000"/>
                      </a:solidFill>
                      <a:prstDash val="solid"/>
                    </a:lnT>
                    <a:lnB w="12700">
                      <a:solidFill>
                        <a:srgbClr val="CC0000"/>
                      </a:solidFill>
                      <a:prstDash val="solid"/>
                    </a:lnB>
                    <a:solidFill>
                      <a:srgbClr val="F6E7E7"/>
                    </a:solidFill>
                  </a:tcPr>
                </a:tc>
              </a:tr>
              <a:tr h="247327">
                <a:tc>
                  <a:txBody>
                    <a:bodyPr/>
                    <a:lstStyle/>
                    <a:p>
                      <a:pPr marL="455930" algn="ctr">
                        <a:lnSpc>
                          <a:spcPts val="1630"/>
                        </a:lnSpc>
                      </a:pPr>
                      <a:r>
                        <a:rPr sz="1400" b="1" spc="-5" dirty="0">
                          <a:latin typeface="Verdana"/>
                          <a:cs typeface="Verdana"/>
                        </a:rPr>
                        <a:t>Sardegna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CC0000"/>
                      </a:solidFill>
                      <a:prstDash val="solid"/>
                    </a:lnL>
                    <a:lnR w="12700">
                      <a:solidFill>
                        <a:srgbClr val="CC0000"/>
                      </a:solidFill>
                      <a:prstDash val="solid"/>
                    </a:lnR>
                    <a:lnT w="12700">
                      <a:solidFill>
                        <a:srgbClr val="CC0000"/>
                      </a:solidFill>
                      <a:prstDash val="solid"/>
                    </a:lnT>
                    <a:lnB w="12700">
                      <a:solidFill>
                        <a:srgbClr val="CC0000"/>
                      </a:solidFill>
                      <a:prstDash val="solid"/>
                    </a:lnB>
                    <a:solidFill>
                      <a:srgbClr val="ECCBCB"/>
                    </a:solidFill>
                  </a:tcPr>
                </a:tc>
                <a:tc>
                  <a:txBody>
                    <a:bodyPr/>
                    <a:lstStyle/>
                    <a:p>
                      <a:pPr marL="456565" algn="ctr">
                        <a:lnSpc>
                          <a:spcPts val="1630"/>
                        </a:lnSpc>
                      </a:pPr>
                      <a:r>
                        <a:rPr sz="1400" b="1" spc="-5" dirty="0">
                          <a:latin typeface="Verdana"/>
                          <a:cs typeface="Verdana"/>
                        </a:rPr>
                        <a:t>31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CC0000"/>
                      </a:solidFill>
                      <a:prstDash val="solid"/>
                    </a:lnL>
                    <a:lnR w="12700">
                      <a:solidFill>
                        <a:srgbClr val="CC0000"/>
                      </a:solidFill>
                      <a:prstDash val="solid"/>
                    </a:lnR>
                    <a:lnT w="12700">
                      <a:solidFill>
                        <a:srgbClr val="CC0000"/>
                      </a:solidFill>
                      <a:prstDash val="solid"/>
                    </a:lnT>
                    <a:lnB w="12700">
                      <a:solidFill>
                        <a:srgbClr val="CC0000"/>
                      </a:solidFill>
                      <a:prstDash val="solid"/>
                    </a:lnB>
                    <a:solidFill>
                      <a:srgbClr val="ECCBCB"/>
                    </a:solidFill>
                  </a:tcPr>
                </a:tc>
              </a:tr>
              <a:tr h="247328">
                <a:tc>
                  <a:txBody>
                    <a:bodyPr/>
                    <a:lstStyle/>
                    <a:p>
                      <a:pPr marL="455930" algn="ctr">
                        <a:lnSpc>
                          <a:spcPts val="1630"/>
                        </a:lnSpc>
                      </a:pPr>
                      <a:r>
                        <a:rPr sz="1400" b="1" spc="-5" dirty="0">
                          <a:latin typeface="Verdana"/>
                          <a:cs typeface="Verdana"/>
                        </a:rPr>
                        <a:t>Sicilia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CC0000"/>
                      </a:solidFill>
                      <a:prstDash val="solid"/>
                    </a:lnL>
                    <a:lnR w="12700">
                      <a:solidFill>
                        <a:srgbClr val="CC0000"/>
                      </a:solidFill>
                      <a:prstDash val="solid"/>
                    </a:lnR>
                    <a:lnT w="12700">
                      <a:solidFill>
                        <a:srgbClr val="CC0000"/>
                      </a:solidFill>
                      <a:prstDash val="solid"/>
                    </a:lnT>
                    <a:lnB w="12700">
                      <a:solidFill>
                        <a:srgbClr val="CC0000"/>
                      </a:solidFill>
                      <a:prstDash val="solid"/>
                    </a:lnB>
                    <a:solidFill>
                      <a:srgbClr val="F6E7E7"/>
                    </a:solidFill>
                  </a:tcPr>
                </a:tc>
                <a:tc>
                  <a:txBody>
                    <a:bodyPr/>
                    <a:lstStyle/>
                    <a:p>
                      <a:pPr marL="456565" algn="ctr">
                        <a:lnSpc>
                          <a:spcPts val="1630"/>
                        </a:lnSpc>
                      </a:pPr>
                      <a:r>
                        <a:rPr sz="1400" b="1" spc="-5" dirty="0">
                          <a:latin typeface="Verdana"/>
                          <a:cs typeface="Verdana"/>
                        </a:rPr>
                        <a:t>134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CC0000"/>
                      </a:solidFill>
                      <a:prstDash val="solid"/>
                    </a:lnL>
                    <a:lnR w="12700">
                      <a:solidFill>
                        <a:srgbClr val="CC0000"/>
                      </a:solidFill>
                      <a:prstDash val="solid"/>
                    </a:lnR>
                    <a:lnT w="12700">
                      <a:solidFill>
                        <a:srgbClr val="CC0000"/>
                      </a:solidFill>
                      <a:prstDash val="solid"/>
                    </a:lnT>
                    <a:lnB w="12700">
                      <a:solidFill>
                        <a:srgbClr val="CC0000"/>
                      </a:solidFill>
                      <a:prstDash val="solid"/>
                    </a:lnB>
                    <a:solidFill>
                      <a:srgbClr val="F6E7E7"/>
                    </a:solidFill>
                  </a:tcPr>
                </a:tc>
              </a:tr>
              <a:tr h="247327">
                <a:tc>
                  <a:txBody>
                    <a:bodyPr/>
                    <a:lstStyle/>
                    <a:p>
                      <a:pPr marL="456565" algn="ctr">
                        <a:lnSpc>
                          <a:spcPts val="1630"/>
                        </a:lnSpc>
                      </a:pPr>
                      <a:r>
                        <a:rPr sz="1400" b="1" spc="-5" dirty="0">
                          <a:latin typeface="Verdana"/>
                          <a:cs typeface="Verdana"/>
                        </a:rPr>
                        <a:t>Toscana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CC0000"/>
                      </a:solidFill>
                      <a:prstDash val="solid"/>
                    </a:lnL>
                    <a:lnR w="12700">
                      <a:solidFill>
                        <a:srgbClr val="CC0000"/>
                      </a:solidFill>
                      <a:prstDash val="solid"/>
                    </a:lnR>
                    <a:lnT w="12700">
                      <a:solidFill>
                        <a:srgbClr val="CC0000"/>
                      </a:solidFill>
                      <a:prstDash val="solid"/>
                    </a:lnT>
                    <a:lnB w="12700">
                      <a:solidFill>
                        <a:srgbClr val="CC0000"/>
                      </a:solidFill>
                      <a:prstDash val="solid"/>
                    </a:lnB>
                    <a:solidFill>
                      <a:srgbClr val="ECCBCB"/>
                    </a:solidFill>
                  </a:tcPr>
                </a:tc>
                <a:tc>
                  <a:txBody>
                    <a:bodyPr/>
                    <a:lstStyle/>
                    <a:p>
                      <a:pPr marL="456565" algn="ctr">
                        <a:lnSpc>
                          <a:spcPts val="1630"/>
                        </a:lnSpc>
                      </a:pPr>
                      <a:r>
                        <a:rPr sz="1400" b="1" spc="-5" dirty="0">
                          <a:latin typeface="Verdana"/>
                          <a:cs typeface="Verdana"/>
                        </a:rPr>
                        <a:t>101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CC0000"/>
                      </a:solidFill>
                      <a:prstDash val="solid"/>
                    </a:lnL>
                    <a:lnR w="12700">
                      <a:solidFill>
                        <a:srgbClr val="CC0000"/>
                      </a:solidFill>
                      <a:prstDash val="solid"/>
                    </a:lnR>
                    <a:lnT w="12700">
                      <a:solidFill>
                        <a:srgbClr val="CC0000"/>
                      </a:solidFill>
                      <a:prstDash val="solid"/>
                    </a:lnT>
                    <a:lnB w="12700">
                      <a:solidFill>
                        <a:srgbClr val="CC0000"/>
                      </a:solidFill>
                      <a:prstDash val="solid"/>
                    </a:lnB>
                    <a:solidFill>
                      <a:srgbClr val="ECCBCB"/>
                    </a:solidFill>
                  </a:tcPr>
                </a:tc>
              </a:tr>
              <a:tr h="247327">
                <a:tc>
                  <a:txBody>
                    <a:bodyPr/>
                    <a:lstStyle/>
                    <a:p>
                      <a:pPr marL="455930" algn="ctr">
                        <a:lnSpc>
                          <a:spcPts val="1630"/>
                        </a:lnSpc>
                      </a:pPr>
                      <a:r>
                        <a:rPr sz="1400" b="1" spc="-5" dirty="0">
                          <a:latin typeface="Verdana"/>
                          <a:cs typeface="Verdana"/>
                        </a:rPr>
                        <a:t>Umbria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CC0000"/>
                      </a:solidFill>
                      <a:prstDash val="solid"/>
                    </a:lnL>
                    <a:lnR w="12700">
                      <a:solidFill>
                        <a:srgbClr val="CC0000"/>
                      </a:solidFill>
                      <a:prstDash val="solid"/>
                    </a:lnR>
                    <a:lnT w="12700">
                      <a:solidFill>
                        <a:srgbClr val="CC0000"/>
                      </a:solidFill>
                      <a:prstDash val="solid"/>
                    </a:lnT>
                    <a:lnB w="12700">
                      <a:solidFill>
                        <a:srgbClr val="CC0000"/>
                      </a:solidFill>
                      <a:prstDash val="solid"/>
                    </a:lnB>
                    <a:solidFill>
                      <a:srgbClr val="F6E7E7"/>
                    </a:solidFill>
                  </a:tcPr>
                </a:tc>
                <a:tc>
                  <a:txBody>
                    <a:bodyPr/>
                    <a:lstStyle/>
                    <a:p>
                      <a:pPr marL="456565" algn="ctr">
                        <a:lnSpc>
                          <a:spcPts val="1630"/>
                        </a:lnSpc>
                      </a:pPr>
                      <a:r>
                        <a:rPr sz="1400" b="1" spc="-5" dirty="0">
                          <a:latin typeface="Verdana"/>
                          <a:cs typeface="Verdana"/>
                        </a:rPr>
                        <a:t>24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CC0000"/>
                      </a:solidFill>
                      <a:prstDash val="solid"/>
                    </a:lnL>
                    <a:lnR w="12700">
                      <a:solidFill>
                        <a:srgbClr val="CC0000"/>
                      </a:solidFill>
                      <a:prstDash val="solid"/>
                    </a:lnR>
                    <a:lnT w="12700">
                      <a:solidFill>
                        <a:srgbClr val="CC0000"/>
                      </a:solidFill>
                      <a:prstDash val="solid"/>
                    </a:lnT>
                    <a:lnB w="12700">
                      <a:solidFill>
                        <a:srgbClr val="CC0000"/>
                      </a:solidFill>
                      <a:prstDash val="solid"/>
                    </a:lnB>
                    <a:solidFill>
                      <a:srgbClr val="F6E7E7"/>
                    </a:solidFill>
                  </a:tcPr>
                </a:tc>
              </a:tr>
              <a:tr h="247328">
                <a:tc>
                  <a:txBody>
                    <a:bodyPr/>
                    <a:lstStyle/>
                    <a:p>
                      <a:pPr marL="457200" algn="ctr">
                        <a:lnSpc>
                          <a:spcPts val="1630"/>
                        </a:lnSpc>
                      </a:pPr>
                      <a:r>
                        <a:rPr sz="1400" b="1" spc="-5" dirty="0">
                          <a:latin typeface="Verdana"/>
                          <a:cs typeface="Verdana"/>
                        </a:rPr>
                        <a:t>Veneto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CC0000"/>
                      </a:solidFill>
                      <a:prstDash val="solid"/>
                    </a:lnL>
                    <a:lnR w="12700">
                      <a:solidFill>
                        <a:srgbClr val="CC0000"/>
                      </a:solidFill>
                      <a:prstDash val="solid"/>
                    </a:lnR>
                    <a:lnT w="12700">
                      <a:solidFill>
                        <a:srgbClr val="CC0000"/>
                      </a:solidFill>
                      <a:prstDash val="solid"/>
                    </a:lnT>
                    <a:lnB w="12700">
                      <a:solidFill>
                        <a:srgbClr val="CC0000"/>
                      </a:solidFill>
                      <a:prstDash val="solid"/>
                    </a:lnB>
                    <a:solidFill>
                      <a:srgbClr val="ECCBCB"/>
                    </a:solidFill>
                  </a:tcPr>
                </a:tc>
                <a:tc>
                  <a:txBody>
                    <a:bodyPr/>
                    <a:lstStyle/>
                    <a:p>
                      <a:pPr marL="456565" algn="ctr">
                        <a:lnSpc>
                          <a:spcPts val="1630"/>
                        </a:lnSpc>
                      </a:pPr>
                      <a:r>
                        <a:rPr sz="1400" b="1" spc="-5" dirty="0">
                          <a:latin typeface="Verdana"/>
                          <a:cs typeface="Verdana"/>
                        </a:rPr>
                        <a:t>180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CC0000"/>
                      </a:solidFill>
                      <a:prstDash val="solid"/>
                    </a:lnL>
                    <a:lnR w="12700">
                      <a:solidFill>
                        <a:srgbClr val="CC0000"/>
                      </a:solidFill>
                      <a:prstDash val="solid"/>
                    </a:lnR>
                    <a:lnT w="12700">
                      <a:solidFill>
                        <a:srgbClr val="CC0000"/>
                      </a:solidFill>
                      <a:prstDash val="solid"/>
                    </a:lnT>
                    <a:lnB w="12700">
                      <a:solidFill>
                        <a:srgbClr val="CC0000"/>
                      </a:solidFill>
                      <a:prstDash val="solid"/>
                    </a:lnB>
                    <a:solidFill>
                      <a:srgbClr val="ECCBCB"/>
                    </a:solidFill>
                  </a:tcPr>
                </a:tc>
              </a:tr>
              <a:tr h="247328">
                <a:tc>
                  <a:txBody>
                    <a:bodyPr/>
                    <a:lstStyle/>
                    <a:p>
                      <a:pPr marL="457200" algn="ctr">
                        <a:lnSpc>
                          <a:spcPts val="1630"/>
                        </a:lnSpc>
                      </a:pPr>
                      <a:r>
                        <a:rPr sz="1400" b="1" spc="-5" dirty="0">
                          <a:solidFill>
                            <a:srgbClr val="990000"/>
                          </a:solidFill>
                          <a:latin typeface="Verdana"/>
                          <a:cs typeface="Verdana"/>
                        </a:rPr>
                        <a:t>TOTALE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CC0000"/>
                      </a:solidFill>
                      <a:prstDash val="solid"/>
                    </a:lnL>
                    <a:lnR w="12700">
                      <a:solidFill>
                        <a:srgbClr val="CC0000"/>
                      </a:solidFill>
                      <a:prstDash val="solid"/>
                    </a:lnR>
                    <a:lnT w="12700">
                      <a:solidFill>
                        <a:srgbClr val="CC0000"/>
                      </a:solidFill>
                      <a:prstDash val="solid"/>
                    </a:lnT>
                    <a:lnB w="19050">
                      <a:solidFill>
                        <a:srgbClr val="CC0000"/>
                      </a:solidFill>
                      <a:prstDash val="solid"/>
                    </a:lnB>
                    <a:solidFill>
                      <a:srgbClr val="F6E7E7"/>
                    </a:solidFill>
                  </a:tcPr>
                </a:tc>
                <a:tc>
                  <a:txBody>
                    <a:bodyPr/>
                    <a:lstStyle/>
                    <a:p>
                      <a:pPr marR="1519555" algn="r">
                        <a:lnSpc>
                          <a:spcPts val="1630"/>
                        </a:lnSpc>
                      </a:pPr>
                      <a:r>
                        <a:rPr sz="1400" b="1" spc="-5" dirty="0">
                          <a:solidFill>
                            <a:srgbClr val="990000"/>
                          </a:solidFill>
                          <a:latin typeface="Verdana"/>
                          <a:cs typeface="Verdana"/>
                        </a:rPr>
                        <a:t>1740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CC0000"/>
                      </a:solidFill>
                      <a:prstDash val="solid"/>
                    </a:lnL>
                    <a:lnR w="12700">
                      <a:solidFill>
                        <a:srgbClr val="CC0000"/>
                      </a:solidFill>
                      <a:prstDash val="solid"/>
                    </a:lnR>
                    <a:lnT w="12700">
                      <a:solidFill>
                        <a:srgbClr val="CC0000"/>
                      </a:solidFill>
                      <a:prstDash val="solid"/>
                    </a:lnT>
                    <a:lnB w="19050">
                      <a:solidFill>
                        <a:srgbClr val="CC0000"/>
                      </a:solidFill>
                      <a:prstDash val="solid"/>
                    </a:lnB>
                    <a:solidFill>
                      <a:srgbClr val="F6E7E7"/>
                    </a:solidFill>
                  </a:tcPr>
                </a:tc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3390314" y="689317"/>
            <a:ext cx="60209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POSTI DISPONIBILI SUDDIVISI PER 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EGIONE</a:t>
            </a:r>
            <a:endParaRPr lang="it-I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607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653048" y="3105835"/>
            <a:ext cx="64909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1825" marR="5080" indent="54610" algn="ctr">
              <a:lnSpc>
                <a:spcPct val="100000"/>
              </a:lnSpc>
              <a:spcBef>
                <a:spcPts val="5"/>
              </a:spcBef>
            </a:pPr>
            <a:r>
              <a:rPr lang="it-IT" sz="3200" b="1" spc="-5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Decreto sulla nuova </a:t>
            </a:r>
            <a:r>
              <a:rPr lang="it-IT" sz="32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200" b="1" spc="-5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 iniziale e continua </a:t>
            </a:r>
            <a:r>
              <a:rPr lang="it-IT" sz="3200" b="1" spc="-785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200" b="1" spc="-5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della</a:t>
            </a:r>
            <a:r>
              <a:rPr lang="it-IT" sz="3200" b="1" spc="-1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200" b="1" spc="-5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Scuola</a:t>
            </a:r>
            <a:r>
              <a:rPr lang="it-IT" sz="3200" b="1" spc="-2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200" b="1" spc="-5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Secondaria</a:t>
            </a:r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0555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918952" y="574525"/>
            <a:ext cx="7585657" cy="5393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5080" indent="-343535" algn="just">
              <a:lnSpc>
                <a:spcPct val="106900"/>
              </a:lnSpc>
              <a:spcBef>
                <a:spcPts val="100"/>
              </a:spcBef>
              <a:buClr>
                <a:srgbClr val="CC0000"/>
              </a:buClr>
              <a:buFont typeface="Symbol"/>
              <a:buChar char=""/>
              <a:tabLst>
                <a:tab pos="355600" algn="l"/>
              </a:tabLst>
            </a:pPr>
            <a:r>
              <a:rPr lang="it-IT" spc="-5" dirty="0" smtClean="0"/>
              <a:t>Con</a:t>
            </a:r>
            <a:r>
              <a:rPr lang="it-IT" dirty="0" smtClean="0"/>
              <a:t> </a:t>
            </a:r>
            <a:r>
              <a:rPr lang="it-IT" spc="-15" dirty="0" smtClean="0"/>
              <a:t>questo</a:t>
            </a:r>
            <a:r>
              <a:rPr lang="it-IT" spc="-10" dirty="0" smtClean="0"/>
              <a:t> </a:t>
            </a:r>
            <a:r>
              <a:rPr lang="it-IT" spc="-15" dirty="0" smtClean="0"/>
              <a:t>decreto</a:t>
            </a:r>
            <a:r>
              <a:rPr lang="it-IT" spc="-10" dirty="0" smtClean="0"/>
              <a:t> </a:t>
            </a:r>
            <a:r>
              <a:rPr lang="it-IT" spc="-5" dirty="0" smtClean="0"/>
              <a:t>il</a:t>
            </a:r>
            <a:r>
              <a:rPr lang="it-IT" dirty="0" smtClean="0"/>
              <a:t> </a:t>
            </a:r>
            <a:r>
              <a:rPr lang="it-IT" spc="-15" dirty="0" smtClean="0"/>
              <a:t>Ministero</a:t>
            </a:r>
            <a:r>
              <a:rPr lang="it-IT" spc="-10" dirty="0" smtClean="0"/>
              <a:t> </a:t>
            </a:r>
            <a:r>
              <a:rPr lang="it-IT" spc="-15" dirty="0" smtClean="0"/>
              <a:t>intende</a:t>
            </a:r>
            <a:r>
              <a:rPr lang="it-IT" spc="-10" dirty="0" smtClean="0"/>
              <a:t> dare</a:t>
            </a:r>
            <a:r>
              <a:rPr lang="it-IT" spc="-5" dirty="0" smtClean="0"/>
              <a:t> </a:t>
            </a:r>
            <a:r>
              <a:rPr lang="it-IT" spc="-10" dirty="0" smtClean="0"/>
              <a:t>seguito</a:t>
            </a:r>
            <a:r>
              <a:rPr lang="it-IT" spc="-5" dirty="0" smtClean="0"/>
              <a:t> alla</a:t>
            </a:r>
            <a:r>
              <a:rPr lang="it-IT" dirty="0" smtClean="0"/>
              <a:t> </a:t>
            </a:r>
            <a:r>
              <a:rPr lang="it-IT" spc="-5" dirty="0" smtClean="0"/>
              <a:t>norma</a:t>
            </a:r>
            <a:r>
              <a:rPr lang="it-IT" dirty="0" smtClean="0"/>
              <a:t> </a:t>
            </a:r>
            <a:r>
              <a:rPr lang="it-IT" spc="-5" dirty="0" smtClean="0"/>
              <a:t>sulla</a:t>
            </a:r>
            <a:r>
              <a:rPr lang="it-IT" dirty="0" smtClean="0"/>
              <a:t> </a:t>
            </a:r>
            <a:r>
              <a:rPr lang="it-IT" spc="-15" dirty="0" smtClean="0"/>
              <a:t>nuova </a:t>
            </a:r>
            <a:r>
              <a:rPr lang="it-IT" spc="-395" dirty="0" smtClean="0"/>
              <a:t> </a:t>
            </a:r>
            <a:r>
              <a:rPr lang="it-IT" spc="-10" dirty="0" smtClean="0"/>
              <a:t>formazione </a:t>
            </a:r>
            <a:r>
              <a:rPr lang="it-IT" spc="-5" dirty="0" smtClean="0"/>
              <a:t>iniziale </a:t>
            </a:r>
            <a:r>
              <a:rPr lang="it-IT" dirty="0" smtClean="0"/>
              <a:t>e </a:t>
            </a:r>
            <a:r>
              <a:rPr lang="it-IT" spc="-10" dirty="0" smtClean="0"/>
              <a:t>continua avviato </a:t>
            </a:r>
            <a:r>
              <a:rPr lang="it-IT" spc="-5" dirty="0" smtClean="0"/>
              <a:t>dal </a:t>
            </a:r>
            <a:r>
              <a:rPr lang="it-IT" spc="-15" dirty="0" smtClean="0"/>
              <a:t>precedente </a:t>
            </a:r>
            <a:r>
              <a:rPr lang="it-IT" spc="-10" dirty="0" smtClean="0"/>
              <a:t>Ministro </a:t>
            </a:r>
            <a:r>
              <a:rPr lang="it-IT" spc="-5" dirty="0" smtClean="0"/>
              <a:t>Banchi (</a:t>
            </a:r>
            <a:r>
              <a:rPr lang="it-IT" spc="-5" dirty="0" smtClean="0">
                <a:solidFill>
                  <a:srgbClr val="FF0000"/>
                </a:solidFill>
              </a:rPr>
              <a:t>60 </a:t>
            </a:r>
            <a:r>
              <a:rPr lang="it-IT" dirty="0" smtClean="0">
                <a:solidFill>
                  <a:srgbClr val="FF0000"/>
                </a:solidFill>
              </a:rPr>
              <a:t>CFU </a:t>
            </a:r>
            <a:r>
              <a:rPr lang="it-IT" spc="5" dirty="0" smtClean="0">
                <a:solidFill>
                  <a:srgbClr val="FF0000"/>
                </a:solidFill>
              </a:rPr>
              <a:t> </a:t>
            </a:r>
            <a:r>
              <a:rPr lang="it-IT" spc="-15" dirty="0" smtClean="0">
                <a:solidFill>
                  <a:srgbClr val="FF0000"/>
                </a:solidFill>
              </a:rPr>
              <a:t>ABILITANTI</a:t>
            </a:r>
            <a:r>
              <a:rPr lang="it-IT" spc="-15" dirty="0" smtClean="0"/>
              <a:t>).</a:t>
            </a:r>
          </a:p>
          <a:p>
            <a:pPr marL="354965" marR="5080" indent="-342900" algn="just">
              <a:lnSpc>
                <a:spcPct val="107100"/>
              </a:lnSpc>
              <a:spcBef>
                <a:spcPts val="430"/>
              </a:spcBef>
              <a:buClr>
                <a:srgbClr val="CC0000"/>
              </a:buClr>
              <a:buFont typeface="Symbol"/>
              <a:buChar char=""/>
              <a:tabLst>
                <a:tab pos="355600" algn="l"/>
              </a:tabLst>
            </a:pPr>
            <a:r>
              <a:rPr lang="it-IT" spc="-5" dirty="0" smtClean="0"/>
              <a:t>Il</a:t>
            </a:r>
            <a:r>
              <a:rPr lang="it-IT" dirty="0" smtClean="0"/>
              <a:t> </a:t>
            </a:r>
            <a:r>
              <a:rPr lang="it-IT" spc="-15" dirty="0" smtClean="0"/>
              <a:t>decreto</a:t>
            </a:r>
            <a:r>
              <a:rPr lang="it-IT" spc="-10" dirty="0" smtClean="0"/>
              <a:t> </a:t>
            </a:r>
            <a:r>
              <a:rPr lang="it-IT" spc="-10" dirty="0" smtClean="0">
                <a:solidFill>
                  <a:srgbClr val="C00000"/>
                </a:solidFill>
              </a:rPr>
              <a:t>riguarda</a:t>
            </a:r>
            <a:r>
              <a:rPr lang="it-IT" spc="-5" dirty="0" smtClean="0">
                <a:solidFill>
                  <a:srgbClr val="C00000"/>
                </a:solidFill>
              </a:rPr>
              <a:t> </a:t>
            </a:r>
            <a:r>
              <a:rPr lang="it-IT" spc="-10" dirty="0" smtClean="0">
                <a:solidFill>
                  <a:srgbClr val="C00000"/>
                </a:solidFill>
              </a:rPr>
              <a:t>soltanto</a:t>
            </a:r>
            <a:r>
              <a:rPr lang="it-IT" spc="-5" dirty="0" smtClean="0">
                <a:solidFill>
                  <a:srgbClr val="C00000"/>
                </a:solidFill>
              </a:rPr>
              <a:t> </a:t>
            </a:r>
            <a:r>
              <a:rPr lang="it-IT" dirty="0" smtClean="0">
                <a:solidFill>
                  <a:srgbClr val="C00000"/>
                </a:solidFill>
              </a:rPr>
              <a:t>la</a:t>
            </a:r>
            <a:r>
              <a:rPr lang="it-IT" spc="5" dirty="0" smtClean="0">
                <a:solidFill>
                  <a:srgbClr val="C00000"/>
                </a:solidFill>
              </a:rPr>
              <a:t> </a:t>
            </a:r>
            <a:r>
              <a:rPr lang="it-IT" spc="-5" dirty="0" smtClean="0">
                <a:solidFill>
                  <a:srgbClr val="C00000"/>
                </a:solidFill>
              </a:rPr>
              <a:t>Scuola</a:t>
            </a:r>
            <a:r>
              <a:rPr lang="it-IT" dirty="0" smtClean="0">
                <a:solidFill>
                  <a:srgbClr val="C00000"/>
                </a:solidFill>
              </a:rPr>
              <a:t> </a:t>
            </a:r>
            <a:r>
              <a:rPr lang="it-IT" spc="-10" dirty="0" smtClean="0">
                <a:solidFill>
                  <a:srgbClr val="C00000"/>
                </a:solidFill>
              </a:rPr>
              <a:t>Secondaria</a:t>
            </a:r>
            <a:r>
              <a:rPr lang="it-IT" spc="-5" dirty="0" smtClean="0">
                <a:solidFill>
                  <a:srgbClr val="C00000"/>
                </a:solidFill>
              </a:rPr>
              <a:t> </a:t>
            </a:r>
            <a:r>
              <a:rPr lang="it-IT" spc="-5" dirty="0" smtClean="0"/>
              <a:t>in</a:t>
            </a:r>
            <a:r>
              <a:rPr lang="it-IT" dirty="0" smtClean="0"/>
              <a:t> </a:t>
            </a:r>
            <a:r>
              <a:rPr lang="it-IT" spc="-10" dirty="0" smtClean="0"/>
              <a:t>quanto</a:t>
            </a:r>
            <a:r>
              <a:rPr lang="it-IT" spc="-5" dirty="0" smtClean="0"/>
              <a:t> per</a:t>
            </a:r>
            <a:r>
              <a:rPr lang="it-IT" dirty="0" smtClean="0"/>
              <a:t> la </a:t>
            </a:r>
            <a:r>
              <a:rPr lang="it-IT" spc="5" dirty="0" smtClean="0"/>
              <a:t> </a:t>
            </a:r>
            <a:r>
              <a:rPr lang="it-IT" spc="-10" dirty="0" smtClean="0"/>
              <a:t>Primaria/Infanzia </a:t>
            </a:r>
            <a:r>
              <a:rPr lang="it-IT" dirty="0" smtClean="0"/>
              <a:t>la </a:t>
            </a:r>
            <a:r>
              <a:rPr lang="it-IT" spc="-10" dirty="0" smtClean="0"/>
              <a:t>laurea </a:t>
            </a:r>
            <a:r>
              <a:rPr lang="it-IT" spc="-5" dirty="0" smtClean="0"/>
              <a:t>in </a:t>
            </a:r>
            <a:r>
              <a:rPr lang="it-IT" spc="-10" dirty="0" smtClean="0"/>
              <a:t>Scienze della Formazione mantiene </a:t>
            </a:r>
            <a:r>
              <a:rPr lang="it-IT" spc="-5" dirty="0" smtClean="0"/>
              <a:t>il suo </a:t>
            </a:r>
            <a:r>
              <a:rPr lang="it-IT" spc="-15" dirty="0" smtClean="0"/>
              <a:t>valore </a:t>
            </a:r>
            <a:r>
              <a:rPr lang="it-IT" spc="-10" dirty="0" smtClean="0"/>
              <a:t> abilitante.</a:t>
            </a:r>
          </a:p>
          <a:p>
            <a:pPr marL="354330" marR="5715" indent="-342265" algn="just">
              <a:lnSpc>
                <a:spcPct val="106900"/>
              </a:lnSpc>
              <a:spcBef>
                <a:spcPts val="430"/>
              </a:spcBef>
              <a:buClr>
                <a:srgbClr val="CC0000"/>
              </a:buClr>
              <a:buFont typeface="Symbol"/>
              <a:buChar char=""/>
              <a:tabLst>
                <a:tab pos="355600" algn="l"/>
              </a:tabLst>
            </a:pPr>
            <a:r>
              <a:rPr lang="it-IT" spc="-5" dirty="0" smtClean="0"/>
              <a:t>Nel </a:t>
            </a:r>
            <a:r>
              <a:rPr lang="it-IT" spc="-15" dirty="0" smtClean="0"/>
              <a:t>decreto </a:t>
            </a:r>
            <a:r>
              <a:rPr lang="it-IT" spc="-5" dirty="0" smtClean="0">
                <a:solidFill>
                  <a:srgbClr val="C00000"/>
                </a:solidFill>
              </a:rPr>
              <a:t>si </a:t>
            </a:r>
            <a:r>
              <a:rPr lang="it-IT" spc="-10" dirty="0" smtClean="0">
                <a:solidFill>
                  <a:srgbClr val="C00000"/>
                </a:solidFill>
              </a:rPr>
              <a:t>determinano </a:t>
            </a:r>
            <a:r>
              <a:rPr lang="it-IT" dirty="0" smtClean="0"/>
              <a:t>i </a:t>
            </a:r>
            <a:r>
              <a:rPr lang="it-IT" spc="-10" dirty="0" smtClean="0">
                <a:solidFill>
                  <a:srgbClr val="C00000"/>
                </a:solidFill>
              </a:rPr>
              <a:t>criteri </a:t>
            </a:r>
            <a:r>
              <a:rPr lang="it-IT" dirty="0" smtClean="0"/>
              <a:t>e i </a:t>
            </a:r>
            <a:r>
              <a:rPr lang="it-IT" spc="-10" dirty="0" smtClean="0"/>
              <a:t>contenuti </a:t>
            </a:r>
            <a:r>
              <a:rPr lang="it-IT" spc="-20" dirty="0" smtClean="0"/>
              <a:t>dell’offerta </a:t>
            </a:r>
            <a:r>
              <a:rPr lang="it-IT" spc="-10" dirty="0" smtClean="0"/>
              <a:t>formativa, </a:t>
            </a:r>
            <a:r>
              <a:rPr lang="it-IT" dirty="0" smtClean="0"/>
              <a:t>i </a:t>
            </a:r>
            <a:r>
              <a:rPr lang="it-IT" spc="-10" dirty="0" smtClean="0">
                <a:solidFill>
                  <a:srgbClr val="C00000"/>
                </a:solidFill>
              </a:rPr>
              <a:t>requisiti </a:t>
            </a:r>
            <a:r>
              <a:rPr lang="it-IT" spc="-5" dirty="0" smtClean="0">
                <a:solidFill>
                  <a:srgbClr val="C00000"/>
                </a:solidFill>
              </a:rPr>
              <a:t> </a:t>
            </a:r>
            <a:r>
              <a:rPr lang="it-IT" spc="-10" dirty="0" smtClean="0">
                <a:solidFill>
                  <a:srgbClr val="C00000"/>
                </a:solidFill>
              </a:rPr>
              <a:t>dei Centri individuati </a:t>
            </a:r>
            <a:r>
              <a:rPr lang="it-IT" spc="-5" dirty="0" smtClean="0">
                <a:solidFill>
                  <a:srgbClr val="C00000"/>
                </a:solidFill>
              </a:rPr>
              <a:t>per </a:t>
            </a:r>
            <a:r>
              <a:rPr lang="it-IT" dirty="0" smtClean="0">
                <a:solidFill>
                  <a:srgbClr val="C00000"/>
                </a:solidFill>
              </a:rPr>
              <a:t>la </a:t>
            </a:r>
            <a:r>
              <a:rPr lang="it-IT" spc="-10" dirty="0" smtClean="0">
                <a:solidFill>
                  <a:srgbClr val="C00000"/>
                </a:solidFill>
              </a:rPr>
              <a:t>formazione</a:t>
            </a:r>
            <a:r>
              <a:rPr lang="it-IT" spc="-10" dirty="0" smtClean="0"/>
              <a:t>, </a:t>
            </a:r>
            <a:r>
              <a:rPr lang="it-IT" spc="-5" dirty="0" smtClean="0"/>
              <a:t>le </a:t>
            </a:r>
            <a:r>
              <a:rPr lang="it-IT" spc="-10" dirty="0" smtClean="0">
                <a:solidFill>
                  <a:srgbClr val="C00000"/>
                </a:solidFill>
              </a:rPr>
              <a:t>modalità </a:t>
            </a:r>
            <a:r>
              <a:rPr lang="it-IT" spc="-15" dirty="0" smtClean="0">
                <a:solidFill>
                  <a:srgbClr val="C00000"/>
                </a:solidFill>
              </a:rPr>
              <a:t>organizzative</a:t>
            </a:r>
            <a:r>
              <a:rPr lang="it-IT" spc="-15" dirty="0" smtClean="0"/>
              <a:t>, </a:t>
            </a:r>
            <a:r>
              <a:rPr lang="it-IT" dirty="0" smtClean="0"/>
              <a:t>i </a:t>
            </a:r>
            <a:r>
              <a:rPr lang="it-IT" spc="-10" dirty="0" smtClean="0">
                <a:solidFill>
                  <a:srgbClr val="C00000"/>
                </a:solidFill>
              </a:rPr>
              <a:t>costi </a:t>
            </a:r>
            <a:r>
              <a:rPr lang="it-IT" spc="-5" dirty="0" smtClean="0">
                <a:solidFill>
                  <a:srgbClr val="C00000"/>
                </a:solidFill>
              </a:rPr>
              <a:t>massimi </a:t>
            </a:r>
            <a:r>
              <a:rPr lang="it-IT" dirty="0" smtClean="0">
                <a:solidFill>
                  <a:srgbClr val="C00000"/>
                </a:solidFill>
              </a:rPr>
              <a:t> </a:t>
            </a:r>
            <a:r>
              <a:rPr lang="it-IT" dirty="0" smtClean="0"/>
              <a:t>e</a:t>
            </a:r>
            <a:r>
              <a:rPr lang="it-IT" spc="5" dirty="0" smtClean="0"/>
              <a:t> </a:t>
            </a:r>
            <a:r>
              <a:rPr lang="it-IT" dirty="0" smtClean="0"/>
              <a:t>le</a:t>
            </a:r>
            <a:r>
              <a:rPr lang="it-IT" spc="-10" dirty="0" smtClean="0"/>
              <a:t> </a:t>
            </a:r>
            <a:r>
              <a:rPr lang="it-IT" spc="-5" dirty="0" smtClean="0">
                <a:solidFill>
                  <a:srgbClr val="C00000"/>
                </a:solidFill>
              </a:rPr>
              <a:t>modalità</a:t>
            </a:r>
            <a:r>
              <a:rPr lang="it-IT" spc="-10" dirty="0" smtClean="0">
                <a:solidFill>
                  <a:srgbClr val="C00000"/>
                </a:solidFill>
              </a:rPr>
              <a:t> </a:t>
            </a:r>
            <a:r>
              <a:rPr lang="it-IT" spc="-5" dirty="0" smtClean="0">
                <a:solidFill>
                  <a:srgbClr val="C00000"/>
                </a:solidFill>
              </a:rPr>
              <a:t>delle </a:t>
            </a:r>
            <a:r>
              <a:rPr lang="it-IT" spc="-15" dirty="0" smtClean="0">
                <a:solidFill>
                  <a:srgbClr val="C00000"/>
                </a:solidFill>
              </a:rPr>
              <a:t>prove</a:t>
            </a:r>
            <a:r>
              <a:rPr lang="it-IT" dirty="0" smtClean="0">
                <a:solidFill>
                  <a:srgbClr val="C00000"/>
                </a:solidFill>
              </a:rPr>
              <a:t> </a:t>
            </a:r>
            <a:r>
              <a:rPr lang="it-IT" spc="-5" dirty="0" smtClean="0">
                <a:solidFill>
                  <a:srgbClr val="C00000"/>
                </a:solidFill>
              </a:rPr>
              <a:t>finali</a:t>
            </a:r>
            <a:r>
              <a:rPr lang="it-IT" dirty="0" smtClean="0">
                <a:solidFill>
                  <a:srgbClr val="C00000"/>
                </a:solidFill>
              </a:rPr>
              <a:t> </a:t>
            </a:r>
            <a:r>
              <a:rPr lang="it-IT" spc="-5" dirty="0" smtClean="0"/>
              <a:t>che</a:t>
            </a:r>
            <a:r>
              <a:rPr lang="it-IT" dirty="0" smtClean="0"/>
              <a:t> </a:t>
            </a:r>
            <a:r>
              <a:rPr lang="it-IT" spc="-10" dirty="0" smtClean="0"/>
              <a:t>portano</a:t>
            </a:r>
            <a:r>
              <a:rPr lang="it-IT" spc="-5" dirty="0" smtClean="0"/>
              <a:t> al</a:t>
            </a:r>
            <a:r>
              <a:rPr lang="it-IT" dirty="0" smtClean="0"/>
              <a:t> </a:t>
            </a:r>
            <a:r>
              <a:rPr lang="it-IT" spc="-10" dirty="0" smtClean="0"/>
              <a:t>conseguimento</a:t>
            </a:r>
            <a:r>
              <a:rPr lang="it-IT" dirty="0" smtClean="0"/>
              <a:t> </a:t>
            </a:r>
            <a:r>
              <a:rPr lang="it-IT" spc="-5" dirty="0" smtClean="0"/>
              <a:t>dell’</a:t>
            </a:r>
            <a:r>
              <a:rPr lang="it-IT" spc="-10" dirty="0" smtClean="0"/>
              <a:t> abilitazione.</a:t>
            </a:r>
          </a:p>
          <a:p>
            <a:pPr marL="354965" marR="6985" indent="-342900" algn="just">
              <a:lnSpc>
                <a:spcPct val="107300"/>
              </a:lnSpc>
              <a:spcBef>
                <a:spcPts val="425"/>
              </a:spcBef>
              <a:buClr>
                <a:srgbClr val="CC0000"/>
              </a:buClr>
              <a:buFont typeface="Symbol"/>
              <a:buChar char=""/>
              <a:tabLst>
                <a:tab pos="355600" algn="l"/>
              </a:tabLst>
            </a:pPr>
            <a:r>
              <a:rPr lang="it-IT" spc="-25" dirty="0" smtClean="0"/>
              <a:t>L’</a:t>
            </a:r>
            <a:r>
              <a:rPr lang="it-IT" spc="-25" dirty="0" smtClean="0">
                <a:solidFill>
                  <a:srgbClr val="C00000"/>
                </a:solidFill>
              </a:rPr>
              <a:t>accreditamento</a:t>
            </a:r>
            <a:r>
              <a:rPr lang="it-IT" spc="-20" dirty="0" smtClean="0">
                <a:solidFill>
                  <a:srgbClr val="C00000"/>
                </a:solidFill>
              </a:rPr>
              <a:t> </a:t>
            </a:r>
            <a:r>
              <a:rPr lang="it-IT" spc="-5" dirty="0" smtClean="0">
                <a:solidFill>
                  <a:srgbClr val="C00000"/>
                </a:solidFill>
              </a:rPr>
              <a:t>dei</a:t>
            </a:r>
            <a:r>
              <a:rPr lang="it-IT" dirty="0" smtClean="0">
                <a:solidFill>
                  <a:srgbClr val="C00000"/>
                </a:solidFill>
              </a:rPr>
              <a:t> </a:t>
            </a:r>
            <a:r>
              <a:rPr lang="it-IT" spc="-10" dirty="0" smtClean="0">
                <a:solidFill>
                  <a:srgbClr val="C00000"/>
                </a:solidFill>
              </a:rPr>
              <a:t>Centri</a:t>
            </a:r>
            <a:r>
              <a:rPr lang="it-IT" spc="-5" dirty="0" smtClean="0">
                <a:solidFill>
                  <a:srgbClr val="C00000"/>
                </a:solidFill>
              </a:rPr>
              <a:t> </a:t>
            </a:r>
            <a:r>
              <a:rPr lang="it-IT" spc="-5" dirty="0" smtClean="0"/>
              <a:t>per</a:t>
            </a:r>
            <a:r>
              <a:rPr lang="it-IT" dirty="0" smtClean="0"/>
              <a:t> </a:t>
            </a:r>
            <a:r>
              <a:rPr lang="it-IT" spc="-25" dirty="0" smtClean="0"/>
              <a:t>l’Abilitazione</a:t>
            </a:r>
            <a:r>
              <a:rPr lang="it-IT" spc="-20" dirty="0" smtClean="0"/>
              <a:t> </a:t>
            </a:r>
            <a:r>
              <a:rPr lang="it-IT" dirty="0" smtClean="0">
                <a:solidFill>
                  <a:srgbClr val="C00000"/>
                </a:solidFill>
              </a:rPr>
              <a:t>è</a:t>
            </a:r>
            <a:r>
              <a:rPr lang="it-IT" spc="5" dirty="0" smtClean="0">
                <a:solidFill>
                  <a:srgbClr val="C00000"/>
                </a:solidFill>
              </a:rPr>
              <a:t> </a:t>
            </a:r>
            <a:r>
              <a:rPr lang="it-IT" spc="-5" dirty="0" smtClean="0">
                <a:solidFill>
                  <a:srgbClr val="C00000"/>
                </a:solidFill>
              </a:rPr>
              <a:t>in</a:t>
            </a:r>
            <a:r>
              <a:rPr lang="it-IT" dirty="0" smtClean="0">
                <a:solidFill>
                  <a:srgbClr val="C00000"/>
                </a:solidFill>
              </a:rPr>
              <a:t> </a:t>
            </a:r>
            <a:r>
              <a:rPr lang="it-IT" spc="-10" dirty="0" smtClean="0">
                <a:solidFill>
                  <a:srgbClr val="C00000"/>
                </a:solidFill>
              </a:rPr>
              <a:t>capo</a:t>
            </a:r>
            <a:r>
              <a:rPr lang="it-IT" spc="-5" dirty="0" smtClean="0">
                <a:solidFill>
                  <a:srgbClr val="C00000"/>
                </a:solidFill>
              </a:rPr>
              <a:t> </a:t>
            </a:r>
            <a:r>
              <a:rPr lang="it-IT" spc="-30" dirty="0" smtClean="0">
                <a:solidFill>
                  <a:srgbClr val="C00000"/>
                </a:solidFill>
              </a:rPr>
              <a:t>all’ANVUR</a:t>
            </a:r>
            <a:r>
              <a:rPr lang="it-IT" spc="-25" dirty="0" smtClean="0">
                <a:solidFill>
                  <a:srgbClr val="C00000"/>
                </a:solidFill>
              </a:rPr>
              <a:t> </a:t>
            </a:r>
            <a:r>
              <a:rPr lang="it-IT" spc="-10" dirty="0" smtClean="0"/>
              <a:t>(Agenzia </a:t>
            </a:r>
            <a:r>
              <a:rPr lang="it-IT" spc="-5" dirty="0" smtClean="0"/>
              <a:t> Nazionale</a:t>
            </a:r>
            <a:r>
              <a:rPr lang="it-IT" spc="5" dirty="0" smtClean="0"/>
              <a:t> </a:t>
            </a:r>
            <a:r>
              <a:rPr lang="it-IT" spc="-5" dirty="0" smtClean="0"/>
              <a:t>di</a:t>
            </a:r>
            <a:r>
              <a:rPr lang="it-IT" spc="10" dirty="0" smtClean="0"/>
              <a:t> </a:t>
            </a:r>
            <a:r>
              <a:rPr lang="it-IT" spc="-20" dirty="0" smtClean="0"/>
              <a:t>Valutazione</a:t>
            </a:r>
            <a:r>
              <a:rPr lang="it-IT" spc="10" dirty="0" smtClean="0"/>
              <a:t> </a:t>
            </a:r>
            <a:r>
              <a:rPr lang="it-IT" spc="-10" dirty="0" smtClean="0"/>
              <a:t>del</a:t>
            </a:r>
            <a:r>
              <a:rPr lang="it-IT" spc="10" dirty="0" smtClean="0"/>
              <a:t> </a:t>
            </a:r>
            <a:r>
              <a:rPr lang="it-IT" spc="-10" dirty="0" smtClean="0"/>
              <a:t>Sistema</a:t>
            </a:r>
            <a:r>
              <a:rPr lang="it-IT" spc="10" dirty="0" smtClean="0"/>
              <a:t> </a:t>
            </a:r>
            <a:r>
              <a:rPr lang="it-IT" spc="-10" dirty="0" smtClean="0"/>
              <a:t>Universitario</a:t>
            </a:r>
            <a:r>
              <a:rPr lang="it-IT" dirty="0" smtClean="0"/>
              <a:t> e</a:t>
            </a:r>
            <a:r>
              <a:rPr lang="it-IT" spc="10" dirty="0" smtClean="0"/>
              <a:t> </a:t>
            </a:r>
            <a:r>
              <a:rPr lang="it-IT" spc="-5" dirty="0" smtClean="0"/>
              <a:t>della</a:t>
            </a:r>
            <a:r>
              <a:rPr lang="it-IT" spc="15" dirty="0" smtClean="0"/>
              <a:t> </a:t>
            </a:r>
            <a:r>
              <a:rPr lang="it-IT" spc="-10" dirty="0" smtClean="0"/>
              <a:t>Ricerca)</a:t>
            </a:r>
            <a:r>
              <a:rPr lang="it-IT" spc="10" dirty="0" smtClean="0"/>
              <a:t> </a:t>
            </a:r>
            <a:r>
              <a:rPr lang="it-IT" spc="-5" dirty="0" smtClean="0"/>
              <a:t>che</a:t>
            </a:r>
            <a:r>
              <a:rPr lang="it-IT" spc="10" dirty="0" smtClean="0"/>
              <a:t> </a:t>
            </a:r>
            <a:r>
              <a:rPr lang="it-IT" spc="-10" dirty="0" smtClean="0"/>
              <a:t>deve</a:t>
            </a:r>
            <a:r>
              <a:rPr lang="it-IT" spc="10" dirty="0" smtClean="0"/>
              <a:t> </a:t>
            </a:r>
            <a:r>
              <a:rPr lang="it-IT" spc="-10" dirty="0" smtClean="0"/>
              <a:t>tener conto del parere dei vari USR e della struttura organizzativa competente.</a:t>
            </a:r>
          </a:p>
          <a:p>
            <a:pPr marL="354965" marR="5080" indent="-635">
              <a:lnSpc>
                <a:spcPct val="106900"/>
              </a:lnSpc>
              <a:spcBef>
                <a:spcPts val="100"/>
              </a:spcBef>
              <a:tabLst>
                <a:tab pos="1046480" algn="l"/>
                <a:tab pos="1494790" algn="l"/>
                <a:tab pos="2271395" algn="l"/>
                <a:tab pos="2718435" algn="l"/>
                <a:tab pos="3228340" algn="l"/>
                <a:tab pos="3769995" algn="l"/>
                <a:tab pos="4039870" algn="l"/>
                <a:tab pos="4656455" algn="l"/>
                <a:tab pos="5649595" algn="l"/>
              </a:tabLst>
            </a:pPr>
            <a:endParaRPr lang="it-IT" spc="-5" dirty="0" smtClean="0"/>
          </a:p>
          <a:p>
            <a:pPr marL="355600" indent="-342900">
              <a:lnSpc>
                <a:spcPct val="100000"/>
              </a:lnSpc>
              <a:spcBef>
                <a:spcPts val="535"/>
              </a:spcBef>
              <a:buClr>
                <a:srgbClr val="CC0000"/>
              </a:buClr>
              <a:buFont typeface="Symbol"/>
              <a:buChar char=""/>
              <a:tabLst>
                <a:tab pos="354965" algn="l"/>
                <a:tab pos="355600" algn="l"/>
              </a:tabLst>
            </a:pPr>
            <a:r>
              <a:rPr lang="it-IT" spc="-5" dirty="0" smtClean="0"/>
              <a:t>L’ANVUR deve anche monitorare ed effettuare verifiche in itinere.</a:t>
            </a:r>
          </a:p>
          <a:p>
            <a:pPr marL="354965" marR="6985" indent="-342900" algn="just">
              <a:lnSpc>
                <a:spcPct val="107300"/>
              </a:lnSpc>
              <a:spcBef>
                <a:spcPts val="425"/>
              </a:spcBef>
              <a:buClr>
                <a:srgbClr val="CC0000"/>
              </a:buClr>
              <a:buFont typeface="Symbol"/>
              <a:buChar char=""/>
              <a:tabLst>
                <a:tab pos="355600" algn="l"/>
              </a:tabLst>
            </a:pPr>
            <a:endParaRPr lang="it-IT" spc="-10" dirty="0"/>
          </a:p>
        </p:txBody>
      </p:sp>
      <p:sp>
        <p:nvSpPr>
          <p:cNvPr id="3" name="Freccia a destra 2"/>
          <p:cNvSpPr/>
          <p:nvPr/>
        </p:nvSpPr>
        <p:spPr>
          <a:xfrm>
            <a:off x="708338" y="1780139"/>
            <a:ext cx="1584101" cy="3992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Freccia a destra 3"/>
          <p:cNvSpPr/>
          <p:nvPr/>
        </p:nvSpPr>
        <p:spPr>
          <a:xfrm>
            <a:off x="689019" y="4041819"/>
            <a:ext cx="1584101" cy="3992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30027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918952" y="2577122"/>
            <a:ext cx="7289442" cy="1574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330" marR="5080" indent="-341630" algn="just">
              <a:lnSpc>
                <a:spcPct val="107000"/>
              </a:lnSpc>
              <a:spcBef>
                <a:spcPts val="480"/>
              </a:spcBef>
              <a:buClr>
                <a:srgbClr val="CC0000"/>
              </a:buClr>
              <a:buFont typeface="Symbol"/>
              <a:buChar char=""/>
              <a:tabLst>
                <a:tab pos="355600" algn="l"/>
              </a:tabLst>
            </a:pPr>
            <a:r>
              <a:rPr lang="it-IT" b="1" spc="-5" dirty="0" smtClean="0">
                <a:cs typeface="Calibri"/>
              </a:rPr>
              <a:t>Il </a:t>
            </a:r>
            <a:r>
              <a:rPr lang="it-IT" b="1" spc="-5" dirty="0">
                <a:solidFill>
                  <a:srgbClr val="C00000"/>
                </a:solidFill>
                <a:cs typeface="Calibri"/>
              </a:rPr>
              <a:t>fabbisogno di </a:t>
            </a:r>
            <a:r>
              <a:rPr lang="it-IT" b="1" spc="-10" dirty="0">
                <a:solidFill>
                  <a:srgbClr val="C00000"/>
                </a:solidFill>
                <a:cs typeface="Calibri"/>
              </a:rPr>
              <a:t>docenti </a:t>
            </a:r>
            <a:r>
              <a:rPr lang="it-IT" b="1" spc="-5" dirty="0">
                <a:solidFill>
                  <a:srgbClr val="C00000"/>
                </a:solidFill>
                <a:cs typeface="Calibri"/>
              </a:rPr>
              <a:t>da </a:t>
            </a:r>
            <a:r>
              <a:rPr lang="it-IT" b="1" spc="-10" dirty="0">
                <a:solidFill>
                  <a:srgbClr val="C00000"/>
                </a:solidFill>
                <a:cs typeface="Calibri"/>
              </a:rPr>
              <a:t>abilitare </a:t>
            </a:r>
            <a:r>
              <a:rPr lang="it-IT" b="1" spc="-5" dirty="0">
                <a:solidFill>
                  <a:srgbClr val="C00000"/>
                </a:solidFill>
                <a:cs typeface="Calibri"/>
              </a:rPr>
              <a:t>in un triennio </a:t>
            </a:r>
            <a:r>
              <a:rPr lang="it-IT" b="1" dirty="0">
                <a:cs typeface="Calibri"/>
              </a:rPr>
              <a:t>viene </a:t>
            </a:r>
            <a:r>
              <a:rPr lang="it-IT" b="1" spc="-10" dirty="0">
                <a:solidFill>
                  <a:srgbClr val="C00000"/>
                </a:solidFill>
                <a:cs typeface="Calibri"/>
              </a:rPr>
              <a:t>determinato </a:t>
            </a:r>
            <a:r>
              <a:rPr lang="it-IT" b="1" dirty="0">
                <a:cs typeface="Calibri"/>
              </a:rPr>
              <a:t>da </a:t>
            </a:r>
            <a:r>
              <a:rPr lang="it-IT" b="1" spc="5" dirty="0">
                <a:cs typeface="Calibri"/>
              </a:rPr>
              <a:t> </a:t>
            </a:r>
            <a:r>
              <a:rPr lang="it-IT" b="1" spc="-10" dirty="0">
                <a:cs typeface="Calibri"/>
              </a:rPr>
              <a:t>parte</a:t>
            </a:r>
            <a:r>
              <a:rPr lang="it-IT" b="1" spc="-5" dirty="0">
                <a:cs typeface="Calibri"/>
              </a:rPr>
              <a:t> del</a:t>
            </a:r>
            <a:r>
              <a:rPr lang="it-IT" b="1" dirty="0">
                <a:cs typeface="Calibri"/>
              </a:rPr>
              <a:t> </a:t>
            </a:r>
            <a:r>
              <a:rPr lang="it-IT" b="1" spc="-15" dirty="0">
                <a:solidFill>
                  <a:srgbClr val="C00000"/>
                </a:solidFill>
                <a:cs typeface="Calibri"/>
              </a:rPr>
              <a:t>Ministero</a:t>
            </a:r>
            <a:r>
              <a:rPr lang="it-IT" b="1" spc="-10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b="1" spc="-5" dirty="0">
                <a:solidFill>
                  <a:srgbClr val="C00000"/>
                </a:solidFill>
                <a:cs typeface="Calibri"/>
              </a:rPr>
              <a:t>dell’Istruzione</a:t>
            </a:r>
            <a:r>
              <a:rPr lang="it-IT" b="1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b="1" spc="-5" dirty="0">
                <a:solidFill>
                  <a:srgbClr val="C00000"/>
                </a:solidFill>
                <a:cs typeface="Calibri"/>
              </a:rPr>
              <a:t>sulla</a:t>
            </a:r>
            <a:r>
              <a:rPr lang="it-IT" b="1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b="1" spc="-5" dirty="0">
                <a:solidFill>
                  <a:srgbClr val="C00000"/>
                </a:solidFill>
                <a:cs typeface="Calibri"/>
              </a:rPr>
              <a:t>base</a:t>
            </a:r>
            <a:r>
              <a:rPr lang="it-IT" b="1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b="1" spc="-5" dirty="0">
                <a:cs typeface="Calibri"/>
              </a:rPr>
              <a:t>di</a:t>
            </a:r>
            <a:r>
              <a:rPr lang="it-IT" b="1" dirty="0">
                <a:cs typeface="Calibri"/>
              </a:rPr>
              <a:t> </a:t>
            </a:r>
            <a:r>
              <a:rPr lang="it-IT" b="1" spc="-5" dirty="0">
                <a:cs typeface="Calibri"/>
              </a:rPr>
              <a:t>una</a:t>
            </a:r>
            <a:r>
              <a:rPr lang="it-IT" b="1" dirty="0">
                <a:cs typeface="Calibri"/>
              </a:rPr>
              <a:t> </a:t>
            </a:r>
            <a:r>
              <a:rPr lang="it-IT" b="1" spc="-10" dirty="0">
                <a:cs typeface="Calibri"/>
              </a:rPr>
              <a:t>stima</a:t>
            </a:r>
            <a:r>
              <a:rPr lang="it-IT" b="1" spc="-5" dirty="0">
                <a:cs typeface="Calibri"/>
              </a:rPr>
              <a:t> </a:t>
            </a:r>
            <a:r>
              <a:rPr lang="it-IT" b="1" spc="-15" dirty="0">
                <a:cs typeface="Calibri"/>
              </a:rPr>
              <a:t>derivante </a:t>
            </a:r>
            <a:r>
              <a:rPr lang="it-IT" b="1" spc="-10" dirty="0">
                <a:cs typeface="Calibri"/>
              </a:rPr>
              <a:t> </a:t>
            </a:r>
            <a:r>
              <a:rPr lang="it-IT" b="1" spc="-15" dirty="0">
                <a:cs typeface="Calibri"/>
              </a:rPr>
              <a:t>dall’analisi</a:t>
            </a:r>
            <a:r>
              <a:rPr lang="it-IT" b="1" spc="-5" dirty="0">
                <a:cs typeface="Calibri"/>
              </a:rPr>
              <a:t> </a:t>
            </a:r>
            <a:r>
              <a:rPr lang="it-IT" b="1" spc="-5" dirty="0">
                <a:solidFill>
                  <a:srgbClr val="C00000"/>
                </a:solidFill>
                <a:cs typeface="Calibri"/>
              </a:rPr>
              <a:t>dei</a:t>
            </a:r>
            <a:r>
              <a:rPr lang="it-IT" b="1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b="1" spc="-10" dirty="0">
                <a:solidFill>
                  <a:srgbClr val="C00000"/>
                </a:solidFill>
                <a:cs typeface="Calibri"/>
              </a:rPr>
              <a:t>dati</a:t>
            </a:r>
            <a:r>
              <a:rPr lang="it-IT" b="1" spc="-5" dirty="0">
                <a:solidFill>
                  <a:srgbClr val="C00000"/>
                </a:solidFill>
                <a:cs typeface="Calibri"/>
              </a:rPr>
              <a:t> sul</a:t>
            </a:r>
            <a:r>
              <a:rPr lang="it-IT" b="1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b="1" spc="-10" dirty="0">
                <a:solidFill>
                  <a:srgbClr val="C00000"/>
                </a:solidFill>
                <a:cs typeface="Calibri"/>
              </a:rPr>
              <a:t>numero</a:t>
            </a:r>
            <a:r>
              <a:rPr lang="it-IT" b="1" spc="5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b="1" spc="-5" dirty="0">
                <a:solidFill>
                  <a:srgbClr val="C00000"/>
                </a:solidFill>
                <a:cs typeface="Calibri"/>
              </a:rPr>
              <a:t>dei</a:t>
            </a:r>
            <a:r>
              <a:rPr lang="it-IT" b="1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b="1" spc="-10" dirty="0">
                <a:solidFill>
                  <a:srgbClr val="C00000"/>
                </a:solidFill>
                <a:cs typeface="Calibri"/>
              </a:rPr>
              <a:t>posti</a:t>
            </a:r>
            <a:r>
              <a:rPr lang="it-IT" b="1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b="1" spc="-5" dirty="0">
                <a:solidFill>
                  <a:srgbClr val="C00000"/>
                </a:solidFill>
                <a:cs typeface="Calibri"/>
              </a:rPr>
              <a:t>liberi del</a:t>
            </a:r>
            <a:r>
              <a:rPr lang="it-IT" b="1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b="1" spc="-5" dirty="0">
                <a:solidFill>
                  <a:srgbClr val="C00000"/>
                </a:solidFill>
                <a:cs typeface="Calibri"/>
              </a:rPr>
              <a:t>triennio</a:t>
            </a:r>
            <a:r>
              <a:rPr lang="it-IT" b="1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b="1" spc="-10" dirty="0">
                <a:solidFill>
                  <a:srgbClr val="C00000"/>
                </a:solidFill>
                <a:cs typeface="Calibri"/>
              </a:rPr>
              <a:t>precedente</a:t>
            </a:r>
            <a:r>
              <a:rPr lang="it-IT" b="1" spc="-10" dirty="0">
                <a:cs typeface="Calibri"/>
              </a:rPr>
              <a:t>.</a:t>
            </a:r>
            <a:endParaRPr lang="it-IT" dirty="0">
              <a:cs typeface="Calibri"/>
            </a:endParaRPr>
          </a:p>
          <a:p>
            <a:pPr marL="354330" marR="5080" indent="-342265" algn="just">
              <a:lnSpc>
                <a:spcPct val="107000"/>
              </a:lnSpc>
              <a:buClr>
                <a:srgbClr val="CC0000"/>
              </a:buClr>
              <a:buFont typeface="Symbol"/>
              <a:buChar char=""/>
              <a:tabLst>
                <a:tab pos="355600" algn="l"/>
              </a:tabLst>
            </a:pPr>
            <a:r>
              <a:rPr lang="it-IT" b="1" spc="-5" dirty="0">
                <a:cs typeface="Calibri"/>
              </a:rPr>
              <a:t>Sono </a:t>
            </a:r>
            <a:r>
              <a:rPr lang="it-IT" b="1" spc="-10" dirty="0">
                <a:cs typeface="Calibri"/>
              </a:rPr>
              <a:t>però </a:t>
            </a:r>
            <a:r>
              <a:rPr lang="it-IT" b="1" spc="-5" dirty="0">
                <a:solidFill>
                  <a:srgbClr val="C00000"/>
                </a:solidFill>
                <a:cs typeface="Calibri"/>
              </a:rPr>
              <a:t>le singole </a:t>
            </a:r>
            <a:r>
              <a:rPr lang="it-IT" b="1" spc="-10" dirty="0">
                <a:solidFill>
                  <a:srgbClr val="C00000"/>
                </a:solidFill>
                <a:cs typeface="Calibri"/>
              </a:rPr>
              <a:t>Università </a:t>
            </a:r>
            <a:r>
              <a:rPr lang="it-IT" b="1" spc="-5" dirty="0">
                <a:cs typeface="Calibri"/>
              </a:rPr>
              <a:t>a </a:t>
            </a:r>
            <a:r>
              <a:rPr lang="it-IT" b="1" spc="-10" dirty="0">
                <a:cs typeface="Calibri"/>
              </a:rPr>
              <a:t>dover </a:t>
            </a:r>
            <a:r>
              <a:rPr lang="it-IT" b="1" spc="-10" dirty="0">
                <a:solidFill>
                  <a:srgbClr val="C00000"/>
                </a:solidFill>
                <a:cs typeface="Calibri"/>
              </a:rPr>
              <a:t>indicare </a:t>
            </a:r>
            <a:r>
              <a:rPr lang="it-IT" b="1" spc="-5" dirty="0">
                <a:solidFill>
                  <a:srgbClr val="C00000"/>
                </a:solidFill>
                <a:cs typeface="Calibri"/>
              </a:rPr>
              <a:t>il </a:t>
            </a:r>
            <a:r>
              <a:rPr lang="it-IT" b="1" spc="-10" dirty="0">
                <a:solidFill>
                  <a:srgbClr val="C00000"/>
                </a:solidFill>
                <a:cs typeface="Calibri"/>
              </a:rPr>
              <a:t>numero </a:t>
            </a:r>
            <a:r>
              <a:rPr lang="it-IT" b="1" spc="-5" dirty="0">
                <a:solidFill>
                  <a:srgbClr val="C00000"/>
                </a:solidFill>
                <a:cs typeface="Calibri"/>
              </a:rPr>
              <a:t>massimo di </a:t>
            </a:r>
            <a:r>
              <a:rPr lang="it-IT" b="1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b="1" spc="-10" dirty="0">
                <a:solidFill>
                  <a:srgbClr val="C00000"/>
                </a:solidFill>
                <a:cs typeface="Calibri"/>
              </a:rPr>
              <a:t>posti</a:t>
            </a:r>
            <a:r>
              <a:rPr lang="it-IT" b="1" spc="-5" dirty="0">
                <a:solidFill>
                  <a:srgbClr val="C00000"/>
                </a:solidFill>
                <a:cs typeface="Calibri"/>
              </a:rPr>
              <a:t> da</a:t>
            </a:r>
            <a:r>
              <a:rPr lang="it-IT" b="1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b="1" spc="-10" dirty="0">
                <a:solidFill>
                  <a:srgbClr val="C00000"/>
                </a:solidFill>
                <a:cs typeface="Calibri"/>
              </a:rPr>
              <a:t>assegnare</a:t>
            </a:r>
            <a:r>
              <a:rPr lang="it-IT" b="1" spc="20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b="1" spc="-10" dirty="0">
                <a:cs typeface="Calibri"/>
              </a:rPr>
              <a:t>presso</a:t>
            </a:r>
            <a:r>
              <a:rPr lang="it-IT" b="1" spc="15" dirty="0">
                <a:cs typeface="Calibri"/>
              </a:rPr>
              <a:t> </a:t>
            </a:r>
            <a:r>
              <a:rPr lang="it-IT" b="1" spc="-5" dirty="0">
                <a:cs typeface="Calibri"/>
              </a:rPr>
              <a:t>i</a:t>
            </a:r>
            <a:r>
              <a:rPr lang="it-IT" b="1" spc="-10" dirty="0">
                <a:cs typeface="Calibri"/>
              </a:rPr>
              <a:t> loro</a:t>
            </a:r>
            <a:r>
              <a:rPr lang="it-IT" b="1" dirty="0">
                <a:cs typeface="Calibri"/>
              </a:rPr>
              <a:t> </a:t>
            </a:r>
            <a:r>
              <a:rPr lang="it-IT" b="1" spc="-10" dirty="0">
                <a:cs typeface="Calibri"/>
              </a:rPr>
              <a:t>Centri.</a:t>
            </a:r>
            <a:endParaRPr lang="it-IT" dirty="0">
              <a:cs typeface="Calibri"/>
            </a:endParaRPr>
          </a:p>
        </p:txBody>
      </p:sp>
      <p:sp>
        <p:nvSpPr>
          <p:cNvPr id="3" name="Freccia a destra 2"/>
          <p:cNvSpPr/>
          <p:nvPr/>
        </p:nvSpPr>
        <p:spPr>
          <a:xfrm>
            <a:off x="669701" y="2869842"/>
            <a:ext cx="1584101" cy="3992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26655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060620" y="1315671"/>
            <a:ext cx="828111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Font typeface="Symbol"/>
              <a:buChar char=""/>
              <a:tabLst>
                <a:tab pos="354965" algn="l"/>
                <a:tab pos="355600" algn="l"/>
              </a:tabLst>
            </a:pPr>
            <a:r>
              <a:rPr lang="it-IT" b="1" dirty="0">
                <a:solidFill>
                  <a:srgbClr val="C00000"/>
                </a:solidFill>
                <a:cs typeface="Calibri"/>
              </a:rPr>
              <a:t>I</a:t>
            </a:r>
            <a:r>
              <a:rPr lang="it-IT" b="1" spc="484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b="1" spc="-15" dirty="0">
                <a:solidFill>
                  <a:srgbClr val="C00000"/>
                </a:solidFill>
                <a:cs typeface="Calibri"/>
              </a:rPr>
              <a:t>percorsi</a:t>
            </a:r>
            <a:r>
              <a:rPr lang="it-IT" b="1" spc="484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b="1" spc="-5" dirty="0">
                <a:solidFill>
                  <a:srgbClr val="C00000"/>
                </a:solidFill>
                <a:cs typeface="Calibri"/>
              </a:rPr>
              <a:t>di</a:t>
            </a:r>
            <a:r>
              <a:rPr lang="it-IT" b="1" spc="490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b="1" spc="-10" dirty="0">
                <a:solidFill>
                  <a:srgbClr val="C00000"/>
                </a:solidFill>
                <a:cs typeface="Calibri"/>
              </a:rPr>
              <a:t>formazione</a:t>
            </a:r>
            <a:r>
              <a:rPr lang="it-IT" b="1" spc="484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b="1" spc="-5" dirty="0">
                <a:solidFill>
                  <a:srgbClr val="C00000"/>
                </a:solidFill>
                <a:cs typeface="Calibri"/>
              </a:rPr>
              <a:t>iniziale</a:t>
            </a:r>
            <a:r>
              <a:rPr lang="it-IT" b="1" spc="484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b="1" spc="-5" dirty="0">
                <a:solidFill>
                  <a:srgbClr val="C00000"/>
                </a:solidFill>
                <a:cs typeface="Calibri"/>
              </a:rPr>
              <a:t>sono</a:t>
            </a:r>
            <a:r>
              <a:rPr lang="it-IT" b="1" spc="480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b="1" dirty="0">
                <a:solidFill>
                  <a:srgbClr val="C00000"/>
                </a:solidFill>
                <a:cs typeface="Calibri"/>
              </a:rPr>
              <a:t>a</a:t>
            </a:r>
            <a:r>
              <a:rPr lang="it-IT" b="1" spc="484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b="1" spc="-10" dirty="0">
                <a:solidFill>
                  <a:srgbClr val="C00000"/>
                </a:solidFill>
                <a:cs typeface="Calibri"/>
              </a:rPr>
              <a:t>frequenza</a:t>
            </a:r>
            <a:r>
              <a:rPr lang="it-IT" b="1" spc="484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b="1" spc="-10" dirty="0">
                <a:solidFill>
                  <a:srgbClr val="C00000"/>
                </a:solidFill>
                <a:cs typeface="Calibri"/>
              </a:rPr>
              <a:t>obbligatoria</a:t>
            </a:r>
            <a:r>
              <a:rPr lang="it-IT" b="1" spc="480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b="1" dirty="0">
                <a:cs typeface="Calibri"/>
              </a:rPr>
              <a:t>e</a:t>
            </a:r>
            <a:r>
              <a:rPr lang="it-IT" b="1" spc="484" dirty="0">
                <a:cs typeface="Calibri"/>
              </a:rPr>
              <a:t> </a:t>
            </a:r>
            <a:r>
              <a:rPr lang="it-IT" b="1" spc="-5" dirty="0">
                <a:cs typeface="Calibri"/>
              </a:rPr>
              <a:t>si</a:t>
            </a:r>
            <a:r>
              <a:rPr lang="it-IT" b="1" spc="480" dirty="0">
                <a:cs typeface="Calibri"/>
              </a:rPr>
              <a:t> </a:t>
            </a:r>
            <a:r>
              <a:rPr lang="it-IT" b="1" spc="-15" dirty="0" smtClean="0">
                <a:cs typeface="Calibri"/>
              </a:rPr>
              <a:t>svolgono </a:t>
            </a:r>
            <a:r>
              <a:rPr lang="it-IT" b="1" spc="-10" dirty="0" smtClean="0">
                <a:cs typeface="Calibri"/>
              </a:rPr>
              <a:t>e</a:t>
            </a:r>
            <a:r>
              <a:rPr lang="it-IT" b="1" spc="-5" dirty="0" smtClean="0">
                <a:cs typeface="Calibri"/>
              </a:rPr>
              <a:t>scl</a:t>
            </a:r>
            <a:r>
              <a:rPr lang="it-IT" b="1" spc="-10" dirty="0" smtClean="0">
                <a:cs typeface="Calibri"/>
              </a:rPr>
              <a:t>u</a:t>
            </a:r>
            <a:r>
              <a:rPr lang="it-IT" b="1" spc="-5" dirty="0" smtClean="0">
                <a:cs typeface="Calibri"/>
              </a:rPr>
              <a:t>si</a:t>
            </a:r>
            <a:r>
              <a:rPr lang="it-IT" b="1" spc="-30" dirty="0" smtClean="0">
                <a:cs typeface="Calibri"/>
              </a:rPr>
              <a:t>v</a:t>
            </a:r>
            <a:r>
              <a:rPr lang="it-IT" b="1" spc="-5" dirty="0" smtClean="0">
                <a:cs typeface="Calibri"/>
              </a:rPr>
              <a:t>am</a:t>
            </a:r>
            <a:r>
              <a:rPr lang="it-IT" b="1" spc="-10" dirty="0" smtClean="0">
                <a:cs typeface="Calibri"/>
              </a:rPr>
              <a:t>e</a:t>
            </a:r>
            <a:r>
              <a:rPr lang="it-IT" b="1" spc="-20" dirty="0" smtClean="0">
                <a:cs typeface="Calibri"/>
              </a:rPr>
              <a:t>n</a:t>
            </a:r>
            <a:r>
              <a:rPr lang="it-IT" b="1" spc="-25" dirty="0" smtClean="0">
                <a:cs typeface="Calibri"/>
              </a:rPr>
              <a:t>t</a:t>
            </a:r>
            <a:r>
              <a:rPr lang="it-IT" b="1" dirty="0" smtClean="0">
                <a:cs typeface="Calibri"/>
              </a:rPr>
              <a:t>e</a:t>
            </a:r>
            <a:r>
              <a:rPr lang="it-IT" b="1" dirty="0">
                <a:cs typeface="Calibri"/>
              </a:rPr>
              <a:t>	</a:t>
            </a:r>
            <a:r>
              <a:rPr lang="it-IT" b="1" dirty="0" smtClean="0">
                <a:solidFill>
                  <a:srgbClr val="C00000"/>
                </a:solidFill>
                <a:cs typeface="Calibri"/>
              </a:rPr>
              <a:t>p</a:t>
            </a:r>
            <a:r>
              <a:rPr lang="it-IT" b="1" spc="-25" dirty="0" smtClean="0">
                <a:solidFill>
                  <a:srgbClr val="C00000"/>
                </a:solidFill>
                <a:cs typeface="Calibri"/>
              </a:rPr>
              <a:t>r</a:t>
            </a:r>
            <a:r>
              <a:rPr lang="it-IT" b="1" spc="-10" dirty="0" smtClean="0">
                <a:solidFill>
                  <a:srgbClr val="C00000"/>
                </a:solidFill>
                <a:cs typeface="Calibri"/>
              </a:rPr>
              <a:t>e</a:t>
            </a:r>
            <a:r>
              <a:rPr lang="it-IT" b="1" spc="-5" dirty="0" smtClean="0">
                <a:solidFill>
                  <a:srgbClr val="C00000"/>
                </a:solidFill>
                <a:cs typeface="Calibri"/>
              </a:rPr>
              <a:t>ss</a:t>
            </a:r>
            <a:r>
              <a:rPr lang="it-IT" b="1" dirty="0" smtClean="0">
                <a:solidFill>
                  <a:srgbClr val="C00000"/>
                </a:solidFill>
                <a:cs typeface="Calibri"/>
              </a:rPr>
              <a:t>o i c</a:t>
            </a:r>
            <a:r>
              <a:rPr lang="it-IT" b="1" spc="-5" dirty="0" smtClean="0">
                <a:solidFill>
                  <a:srgbClr val="C00000"/>
                </a:solidFill>
                <a:cs typeface="Calibri"/>
              </a:rPr>
              <a:t>e</a:t>
            </a:r>
            <a:r>
              <a:rPr lang="it-IT" b="1" spc="-20" dirty="0" smtClean="0">
                <a:solidFill>
                  <a:srgbClr val="C00000"/>
                </a:solidFill>
                <a:cs typeface="Calibri"/>
              </a:rPr>
              <a:t>n</a:t>
            </a:r>
            <a:r>
              <a:rPr lang="it-IT" b="1" spc="-10" dirty="0" smtClean="0">
                <a:solidFill>
                  <a:srgbClr val="C00000"/>
                </a:solidFill>
                <a:cs typeface="Calibri"/>
              </a:rPr>
              <a:t>t</a:t>
            </a:r>
            <a:r>
              <a:rPr lang="it-IT" b="1" spc="-5" dirty="0" smtClean="0">
                <a:solidFill>
                  <a:srgbClr val="C00000"/>
                </a:solidFill>
                <a:cs typeface="Calibri"/>
              </a:rPr>
              <a:t>r</a:t>
            </a:r>
            <a:r>
              <a:rPr lang="it-IT" b="1" dirty="0" smtClean="0">
                <a:solidFill>
                  <a:srgbClr val="C00000"/>
                </a:solidFill>
                <a:cs typeface="Calibri"/>
              </a:rPr>
              <a:t>i di </a:t>
            </a:r>
            <a:r>
              <a:rPr lang="it-IT" b="1" spc="-25" dirty="0" smtClean="0">
                <a:solidFill>
                  <a:srgbClr val="C00000"/>
                </a:solidFill>
                <a:cs typeface="Calibri"/>
              </a:rPr>
              <a:t>f</a:t>
            </a:r>
            <a:r>
              <a:rPr lang="it-IT" b="1" spc="-5" dirty="0" smtClean="0">
                <a:solidFill>
                  <a:srgbClr val="C00000"/>
                </a:solidFill>
                <a:cs typeface="Calibri"/>
              </a:rPr>
              <a:t>orma</a:t>
            </a:r>
            <a:r>
              <a:rPr lang="it-IT" b="1" spc="-10" dirty="0" smtClean="0">
                <a:solidFill>
                  <a:srgbClr val="C00000"/>
                </a:solidFill>
                <a:cs typeface="Calibri"/>
              </a:rPr>
              <a:t>zion</a:t>
            </a:r>
            <a:r>
              <a:rPr lang="it-IT" b="1" dirty="0" smtClean="0">
                <a:solidFill>
                  <a:srgbClr val="C00000"/>
                </a:solidFill>
                <a:cs typeface="Calibri"/>
              </a:rPr>
              <a:t>e</a:t>
            </a:r>
            <a:r>
              <a:rPr lang="it-IT" b="1" dirty="0">
                <a:solidFill>
                  <a:srgbClr val="C00000"/>
                </a:solidFill>
                <a:cs typeface="Calibri"/>
              </a:rPr>
              <a:t>	</a:t>
            </a:r>
            <a:r>
              <a:rPr lang="it-IT" b="1" dirty="0">
                <a:cs typeface="Calibri"/>
              </a:rPr>
              <a:t>i</a:t>
            </a:r>
            <a:r>
              <a:rPr lang="it-IT" b="1" spc="-10" dirty="0">
                <a:cs typeface="Calibri"/>
              </a:rPr>
              <a:t>nd</a:t>
            </a:r>
            <a:r>
              <a:rPr lang="it-IT" b="1" spc="-5" dirty="0">
                <a:cs typeface="Calibri"/>
              </a:rPr>
              <a:t>i</a:t>
            </a:r>
            <a:r>
              <a:rPr lang="it-IT" b="1" dirty="0">
                <a:cs typeface="Calibri"/>
              </a:rPr>
              <a:t>v</a:t>
            </a:r>
            <a:r>
              <a:rPr lang="it-IT" b="1" spc="-5" dirty="0">
                <a:cs typeface="Calibri"/>
              </a:rPr>
              <a:t>i</a:t>
            </a:r>
            <a:r>
              <a:rPr lang="it-IT" b="1" spc="-10" dirty="0">
                <a:cs typeface="Calibri"/>
              </a:rPr>
              <a:t>d</a:t>
            </a:r>
            <a:r>
              <a:rPr lang="it-IT" b="1" dirty="0">
                <a:cs typeface="Calibri"/>
              </a:rPr>
              <a:t>u</a:t>
            </a:r>
            <a:r>
              <a:rPr lang="it-IT" b="1" spc="-20" dirty="0">
                <a:cs typeface="Calibri"/>
              </a:rPr>
              <a:t>a</a:t>
            </a:r>
            <a:r>
              <a:rPr lang="it-IT" b="1" dirty="0">
                <a:cs typeface="Calibri"/>
              </a:rPr>
              <a:t>ti </a:t>
            </a:r>
            <a:r>
              <a:rPr lang="it-IT" b="1" dirty="0" smtClean="0">
                <a:cs typeface="Calibri"/>
              </a:rPr>
              <a:t>e </a:t>
            </a:r>
            <a:r>
              <a:rPr lang="it-IT" b="1" spc="-10" dirty="0" smtClean="0">
                <a:cs typeface="Calibri"/>
              </a:rPr>
              <a:t>riconosciuti</a:t>
            </a:r>
            <a:r>
              <a:rPr lang="it-IT" b="1" spc="-15" dirty="0" smtClean="0">
                <a:cs typeface="Calibri"/>
              </a:rPr>
              <a:t> </a:t>
            </a:r>
            <a:r>
              <a:rPr lang="it-IT" b="1" spc="-25" dirty="0">
                <a:cs typeface="Calibri"/>
              </a:rPr>
              <a:t>dall’ANVUR.</a:t>
            </a:r>
            <a:endParaRPr lang="it-IT" dirty="0">
              <a:cs typeface="Calibri"/>
            </a:endParaRPr>
          </a:p>
          <a:p>
            <a:pPr>
              <a:spcBef>
                <a:spcPts val="590"/>
              </a:spcBef>
              <a:tabLst>
                <a:tab pos="342265" algn="l"/>
              </a:tabLst>
            </a:pPr>
            <a:endParaRPr lang="it-IT" b="1" dirty="0" smtClean="0"/>
          </a:p>
          <a:p>
            <a:pPr>
              <a:spcBef>
                <a:spcPts val="590"/>
              </a:spcBef>
              <a:tabLst>
                <a:tab pos="342265" algn="l"/>
              </a:tabLst>
            </a:pPr>
            <a:endParaRPr lang="it-IT" b="1" dirty="0"/>
          </a:p>
          <a:p>
            <a:pPr>
              <a:spcBef>
                <a:spcPts val="590"/>
              </a:spcBef>
              <a:tabLst>
                <a:tab pos="342265" algn="l"/>
              </a:tabLst>
            </a:pPr>
            <a:r>
              <a:rPr lang="it-IT" b="1" dirty="0" smtClean="0"/>
              <a:t>Corsi </a:t>
            </a:r>
            <a:r>
              <a:rPr lang="it-IT" b="1" dirty="0"/>
              <a:t>abilitanti da 60 </a:t>
            </a:r>
            <a:r>
              <a:rPr lang="it-IT" b="1" dirty="0" smtClean="0"/>
              <a:t>CFU: </a:t>
            </a:r>
            <a:r>
              <a:rPr lang="it-IT" dirty="0" smtClean="0"/>
              <a:t>Destinati </a:t>
            </a:r>
            <a:r>
              <a:rPr lang="it-IT" dirty="0"/>
              <a:t>a chi intende insegnare una disciplina specifica nella scuola secondaria, con riserve di posti per docenti con una certa esperienza o per coloro che hanno sostenuto determinate prove concorsuali. Questi corsi offrono un’ampia formazione, inclusa l’acquisizione di almeno 10 CFU/CFA di area pedagogica e tirocinio diretto e indiretto.</a:t>
            </a:r>
          </a:p>
          <a:p>
            <a:pPr>
              <a:lnSpc>
                <a:spcPct val="100000"/>
              </a:lnSpc>
              <a:spcBef>
                <a:spcPts val="590"/>
              </a:spcBef>
              <a:tabLst>
                <a:tab pos="342265" algn="l"/>
              </a:tabLst>
            </a:pPr>
            <a:endParaRPr lang="it-IT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3324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532586" y="1291170"/>
            <a:ext cx="7611414" cy="4284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3695" marR="5715" indent="-341630" algn="just">
              <a:lnSpc>
                <a:spcPct val="107000"/>
              </a:lnSpc>
              <a:spcBef>
                <a:spcPts val="100"/>
              </a:spcBef>
              <a:buFont typeface="Calibri"/>
              <a:buChar char="-"/>
              <a:tabLst>
                <a:tab pos="355600" algn="l"/>
              </a:tabLst>
            </a:pP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Il Ministero dell’Istruzione ha fatto pubblicare in gazzetta </a:t>
            </a:r>
            <a:r>
              <a:rPr lang="it-IT" sz="20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it-IT" sz="20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decreto che stabilisce il numero di posti da destinare </a:t>
            </a:r>
            <a:r>
              <a:rPr lang="it-IT" sz="20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alla </a:t>
            </a:r>
            <a:r>
              <a:rPr lang="it-IT" sz="20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procedura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concorsuale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denominata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concorso</a:t>
            </a:r>
            <a:r>
              <a:rPr lang="it-IT" sz="2000" b="1" spc="77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straordinario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ter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Calibri"/>
              <a:buChar char="-"/>
            </a:pPr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5080" indent="-342900" algn="just">
              <a:lnSpc>
                <a:spcPct val="107100"/>
              </a:lnSpc>
              <a:buFont typeface="Calibri"/>
              <a:buChar char="-"/>
              <a:tabLst>
                <a:tab pos="355600" algn="l"/>
              </a:tabLst>
            </a:pP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Si tratta di 21.101 assunzioni su posto comune e 9.115 su posti </a:t>
            </a:r>
            <a:r>
              <a:rPr lang="it-IT" sz="2000" spc="-77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sostegno.</a:t>
            </a:r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Calibri"/>
              <a:buChar char="-"/>
            </a:pPr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6350" indent="-342900" algn="just">
              <a:lnSpc>
                <a:spcPct val="106900"/>
              </a:lnSpc>
              <a:buFont typeface="Calibri"/>
              <a:buChar char="-"/>
              <a:tabLst>
                <a:tab pos="355600" algn="l"/>
              </a:tabLst>
            </a:pP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A breve uscirà il bando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le istruzioni e le tempistiche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it-IT" sz="2000" spc="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l’iscrizione</a:t>
            </a:r>
            <a:r>
              <a:rPr lang="it-IT" sz="2000" spc="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2000" spc="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questa procedura.</a:t>
            </a:r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Calibri"/>
              <a:buChar char="-"/>
            </a:pPr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5080" indent="-342900" algn="just">
              <a:lnSpc>
                <a:spcPct val="106900"/>
              </a:lnSpc>
              <a:spcBef>
                <a:spcPts val="5"/>
              </a:spcBef>
              <a:buFont typeface="Calibri"/>
              <a:buChar char="-"/>
              <a:tabLst>
                <a:tab pos="355600" algn="l"/>
              </a:tabLst>
            </a:pP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tratta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anticipo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della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procedura</a:t>
            </a:r>
            <a:r>
              <a:rPr lang="it-IT" sz="2000" spc="77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concorsuale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nell’ambito dei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concorsi</a:t>
            </a:r>
            <a:r>
              <a:rPr lang="it-IT" sz="2000" spc="3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pnrr</a:t>
            </a:r>
            <a:r>
              <a:rPr lang="it-IT" sz="2000" spc="1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per</a:t>
            </a:r>
            <a:r>
              <a:rPr lang="it-IT" sz="2000" spc="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70.000</a:t>
            </a:r>
            <a:r>
              <a:rPr lang="it-IT" sz="2000" spc="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posti</a:t>
            </a:r>
            <a:r>
              <a:rPr lang="it-IT" sz="2000" spc="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entro</a:t>
            </a:r>
            <a:r>
              <a:rPr lang="it-IT" sz="2000" spc="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il 2024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4101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893195" y="1416077"/>
            <a:ext cx="8680360" cy="3452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265" indent="-342265">
              <a:lnSpc>
                <a:spcPct val="100000"/>
              </a:lnSpc>
              <a:spcBef>
                <a:spcPts val="580"/>
              </a:spcBef>
              <a:buClr>
                <a:srgbClr val="CC0000"/>
              </a:buClr>
              <a:buFont typeface="Symbol"/>
              <a:buChar char=""/>
              <a:tabLst>
                <a:tab pos="342265" algn="l"/>
                <a:tab pos="342900" algn="l"/>
              </a:tabLst>
            </a:pPr>
            <a:r>
              <a:rPr lang="it-IT" b="1" dirty="0">
                <a:cs typeface="Calibri"/>
              </a:rPr>
              <a:t>Il</a:t>
            </a:r>
            <a:r>
              <a:rPr lang="it-IT" b="1" spc="-10" dirty="0">
                <a:cs typeface="Calibri"/>
              </a:rPr>
              <a:t> </a:t>
            </a:r>
            <a:r>
              <a:rPr lang="it-IT" b="1" spc="-10" dirty="0">
                <a:solidFill>
                  <a:srgbClr val="C00000"/>
                </a:solidFill>
                <a:cs typeface="Calibri"/>
              </a:rPr>
              <a:t>percorso</a:t>
            </a:r>
            <a:r>
              <a:rPr lang="it-IT" b="1" spc="-15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b="1" spc="-10" dirty="0">
                <a:solidFill>
                  <a:srgbClr val="C00000"/>
                </a:solidFill>
                <a:cs typeface="Calibri"/>
              </a:rPr>
              <a:t>formativo</a:t>
            </a:r>
            <a:r>
              <a:rPr lang="it-IT" b="1" spc="-15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b="1" dirty="0">
                <a:solidFill>
                  <a:srgbClr val="C00000"/>
                </a:solidFill>
                <a:cs typeface="Calibri"/>
              </a:rPr>
              <a:t>dei</a:t>
            </a:r>
            <a:r>
              <a:rPr lang="it-IT" b="1" spc="-5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b="1" dirty="0">
                <a:solidFill>
                  <a:srgbClr val="C00000"/>
                </a:solidFill>
                <a:cs typeface="Calibri"/>
              </a:rPr>
              <a:t>60 </a:t>
            </a:r>
            <a:r>
              <a:rPr lang="it-IT" b="1" spc="-15" dirty="0" smtClean="0">
                <a:solidFill>
                  <a:srgbClr val="C00000"/>
                </a:solidFill>
                <a:cs typeface="Calibri"/>
              </a:rPr>
              <a:t>CFU/CFA </a:t>
            </a:r>
            <a:r>
              <a:rPr lang="it-IT" b="1" spc="-5" dirty="0" smtClean="0">
                <a:cs typeface="Calibri"/>
              </a:rPr>
              <a:t>si</a:t>
            </a:r>
            <a:r>
              <a:rPr lang="it-IT" b="1" spc="-10" dirty="0" smtClean="0">
                <a:cs typeface="Calibri"/>
              </a:rPr>
              <a:t> </a:t>
            </a:r>
            <a:r>
              <a:rPr lang="it-IT" b="1" spc="-10" dirty="0">
                <a:cs typeface="Calibri"/>
              </a:rPr>
              <a:t>compone </a:t>
            </a:r>
            <a:r>
              <a:rPr lang="it-IT" b="1" dirty="0">
                <a:cs typeface="Calibri"/>
              </a:rPr>
              <a:t>di</a:t>
            </a:r>
            <a:r>
              <a:rPr lang="it-IT" b="1" spc="-10" dirty="0">
                <a:cs typeface="Calibri"/>
              </a:rPr>
              <a:t> </a:t>
            </a:r>
            <a:r>
              <a:rPr lang="it-IT" b="1" spc="-15" dirty="0" smtClean="0">
                <a:cs typeface="Calibri"/>
              </a:rPr>
              <a:t>:</a:t>
            </a:r>
            <a:endParaRPr lang="it-IT" dirty="0">
              <a:cs typeface="Calibri"/>
            </a:endParaRPr>
          </a:p>
          <a:p>
            <a:pPr marL="342900" indent="-342900">
              <a:lnSpc>
                <a:spcPct val="100000"/>
              </a:lnSpc>
              <a:spcBef>
                <a:spcPts val="590"/>
              </a:spcBef>
              <a:buAutoNum type="alphaLcParenR"/>
              <a:tabLst>
                <a:tab pos="342265" algn="l"/>
              </a:tabLst>
            </a:pPr>
            <a:r>
              <a:rPr lang="it-IT" b="1" dirty="0">
                <a:cs typeface="Calibri"/>
              </a:rPr>
              <a:t>10</a:t>
            </a:r>
            <a:r>
              <a:rPr lang="it-IT" b="1" spc="-10" dirty="0">
                <a:cs typeface="Calibri"/>
              </a:rPr>
              <a:t> </a:t>
            </a:r>
            <a:r>
              <a:rPr lang="it-IT" b="1" dirty="0">
                <a:cs typeface="Calibri"/>
              </a:rPr>
              <a:t>CFU</a:t>
            </a:r>
            <a:r>
              <a:rPr lang="it-IT" b="1" spc="-15" dirty="0">
                <a:cs typeface="Calibri"/>
              </a:rPr>
              <a:t> </a:t>
            </a:r>
            <a:r>
              <a:rPr lang="it-IT" b="1" spc="-10" dirty="0">
                <a:cs typeface="Calibri"/>
              </a:rPr>
              <a:t>area</a:t>
            </a:r>
            <a:r>
              <a:rPr lang="it-IT" b="1" spc="-20" dirty="0">
                <a:cs typeface="Calibri"/>
              </a:rPr>
              <a:t> </a:t>
            </a:r>
            <a:r>
              <a:rPr lang="it-IT" b="1" spc="-10" dirty="0">
                <a:cs typeface="Calibri"/>
              </a:rPr>
              <a:t>pedagogica</a:t>
            </a:r>
          </a:p>
          <a:p>
            <a:pPr marL="355600" indent="-342900">
              <a:lnSpc>
                <a:spcPct val="100000"/>
              </a:lnSpc>
              <a:spcBef>
                <a:spcPts val="10"/>
              </a:spcBef>
              <a:buClr>
                <a:srgbClr val="CC0000"/>
              </a:buClr>
              <a:buSzPct val="111111"/>
              <a:buAutoNum type="alphaLcParenR" startAt="2"/>
              <a:tabLst>
                <a:tab pos="354965" algn="l"/>
                <a:tab pos="355600" algn="l"/>
              </a:tabLst>
            </a:pPr>
            <a:r>
              <a:rPr lang="it-IT" b="1" dirty="0">
                <a:cs typeface="Calibri"/>
              </a:rPr>
              <a:t>20</a:t>
            </a:r>
            <a:r>
              <a:rPr lang="it-IT" b="1" spc="-5" dirty="0">
                <a:cs typeface="Calibri"/>
              </a:rPr>
              <a:t> </a:t>
            </a:r>
            <a:r>
              <a:rPr lang="it-IT" b="1" dirty="0">
                <a:cs typeface="Calibri"/>
              </a:rPr>
              <a:t>CFU</a:t>
            </a:r>
            <a:r>
              <a:rPr lang="it-IT" b="1" spc="-10" dirty="0">
                <a:cs typeface="Calibri"/>
              </a:rPr>
              <a:t> </a:t>
            </a:r>
            <a:r>
              <a:rPr lang="it-IT" b="1" dirty="0">
                <a:cs typeface="Calibri"/>
              </a:rPr>
              <a:t>di</a:t>
            </a:r>
            <a:r>
              <a:rPr lang="it-IT" b="1" spc="-10" dirty="0">
                <a:cs typeface="Calibri"/>
              </a:rPr>
              <a:t> </a:t>
            </a:r>
            <a:r>
              <a:rPr lang="it-IT" b="1" spc="-5" dirty="0">
                <a:cs typeface="Calibri"/>
              </a:rPr>
              <a:t>tirocinio</a:t>
            </a:r>
            <a:r>
              <a:rPr lang="it-IT" b="1" spc="-15" dirty="0">
                <a:cs typeface="Calibri"/>
              </a:rPr>
              <a:t> diretto</a:t>
            </a:r>
            <a:r>
              <a:rPr lang="it-IT" b="1" spc="-20" dirty="0">
                <a:cs typeface="Calibri"/>
              </a:rPr>
              <a:t> </a:t>
            </a:r>
            <a:r>
              <a:rPr lang="it-IT" b="1" dirty="0">
                <a:cs typeface="Calibri"/>
              </a:rPr>
              <a:t>e</a:t>
            </a:r>
            <a:r>
              <a:rPr lang="it-IT" b="1" spc="-15" dirty="0">
                <a:cs typeface="Calibri"/>
              </a:rPr>
              <a:t> indiretto</a:t>
            </a:r>
            <a:endParaRPr lang="it-IT" dirty="0">
              <a:cs typeface="Calibri"/>
            </a:endParaRPr>
          </a:p>
          <a:p>
            <a:pPr marL="355600" indent="-342900">
              <a:lnSpc>
                <a:spcPts val="2380"/>
              </a:lnSpc>
              <a:spcBef>
                <a:spcPts val="85"/>
              </a:spcBef>
              <a:buClr>
                <a:srgbClr val="CC0000"/>
              </a:buClr>
              <a:buSzPct val="111111"/>
              <a:buAutoNum type="alphaLcParenR" startAt="2"/>
              <a:tabLst>
                <a:tab pos="354965" algn="l"/>
                <a:tab pos="355600" algn="l"/>
              </a:tabLst>
            </a:pPr>
            <a:r>
              <a:rPr lang="it-IT" b="1" dirty="0">
                <a:cs typeface="Calibri"/>
              </a:rPr>
              <a:t>3</a:t>
            </a:r>
            <a:r>
              <a:rPr lang="it-IT" b="1" spc="-5" dirty="0">
                <a:cs typeface="Calibri"/>
              </a:rPr>
              <a:t> </a:t>
            </a:r>
            <a:r>
              <a:rPr lang="it-IT" b="1" dirty="0">
                <a:cs typeface="Calibri"/>
              </a:rPr>
              <a:t>CFU</a:t>
            </a:r>
            <a:r>
              <a:rPr lang="it-IT" b="1" spc="-15" dirty="0">
                <a:cs typeface="Calibri"/>
              </a:rPr>
              <a:t> </a:t>
            </a:r>
            <a:r>
              <a:rPr lang="it-IT" b="1" spc="-10" dirty="0">
                <a:cs typeface="Calibri"/>
              </a:rPr>
              <a:t>area</a:t>
            </a:r>
            <a:r>
              <a:rPr lang="it-IT" b="1" spc="-20" dirty="0">
                <a:cs typeface="Calibri"/>
              </a:rPr>
              <a:t> </a:t>
            </a:r>
            <a:r>
              <a:rPr lang="it-IT" b="1" spc="-10" dirty="0" err="1">
                <a:cs typeface="Calibri"/>
              </a:rPr>
              <a:t>inclusività</a:t>
            </a:r>
            <a:endParaRPr lang="it-IT" dirty="0">
              <a:cs typeface="Calibri"/>
            </a:endParaRPr>
          </a:p>
          <a:p>
            <a:pPr marL="355600" indent="-342900">
              <a:lnSpc>
                <a:spcPts val="2360"/>
              </a:lnSpc>
              <a:buClr>
                <a:srgbClr val="CC0000"/>
              </a:buClr>
              <a:buSzPct val="111111"/>
              <a:buAutoNum type="alphaLcParenR" startAt="2"/>
              <a:tabLst>
                <a:tab pos="354965" algn="l"/>
                <a:tab pos="355600" algn="l"/>
              </a:tabLst>
            </a:pPr>
            <a:r>
              <a:rPr lang="it-IT" b="1" dirty="0">
                <a:cs typeface="Calibri"/>
              </a:rPr>
              <a:t>3</a:t>
            </a:r>
            <a:r>
              <a:rPr lang="it-IT" b="1" spc="-5" dirty="0">
                <a:cs typeface="Calibri"/>
              </a:rPr>
              <a:t> </a:t>
            </a:r>
            <a:r>
              <a:rPr lang="it-IT" b="1" dirty="0">
                <a:cs typeface="Calibri"/>
              </a:rPr>
              <a:t>CFU</a:t>
            </a:r>
            <a:r>
              <a:rPr lang="it-IT" b="1" spc="-10" dirty="0">
                <a:cs typeface="Calibri"/>
              </a:rPr>
              <a:t> area</a:t>
            </a:r>
            <a:r>
              <a:rPr lang="it-IT" b="1" spc="-15" dirty="0">
                <a:cs typeface="Calibri"/>
              </a:rPr>
              <a:t> </a:t>
            </a:r>
            <a:r>
              <a:rPr lang="it-IT" b="1" spc="-10" dirty="0">
                <a:cs typeface="Calibri"/>
              </a:rPr>
              <a:t>linguistica-digitale</a:t>
            </a:r>
            <a:endParaRPr lang="it-IT" dirty="0">
              <a:cs typeface="Calibri"/>
            </a:endParaRPr>
          </a:p>
          <a:p>
            <a:pPr marL="355600" indent="-342900">
              <a:lnSpc>
                <a:spcPts val="2360"/>
              </a:lnSpc>
              <a:buClr>
                <a:srgbClr val="CC0000"/>
              </a:buClr>
              <a:buSzPct val="111111"/>
              <a:buAutoNum type="alphaLcParenR" startAt="2"/>
              <a:tabLst>
                <a:tab pos="354965" algn="l"/>
                <a:tab pos="355600" algn="l"/>
              </a:tabLst>
            </a:pPr>
            <a:r>
              <a:rPr lang="it-IT" b="1" dirty="0">
                <a:cs typeface="Calibri"/>
              </a:rPr>
              <a:t>4</a:t>
            </a:r>
            <a:r>
              <a:rPr lang="it-IT" b="1" spc="-5" dirty="0">
                <a:cs typeface="Calibri"/>
              </a:rPr>
              <a:t> </a:t>
            </a:r>
            <a:r>
              <a:rPr lang="it-IT" b="1" dirty="0">
                <a:cs typeface="Calibri"/>
              </a:rPr>
              <a:t>CFU</a:t>
            </a:r>
            <a:r>
              <a:rPr lang="it-IT" b="1" spc="-20" dirty="0">
                <a:cs typeface="Calibri"/>
              </a:rPr>
              <a:t> </a:t>
            </a:r>
            <a:r>
              <a:rPr lang="it-IT" b="1" spc="-15" dirty="0">
                <a:cs typeface="Calibri"/>
              </a:rPr>
              <a:t>settore </a:t>
            </a:r>
            <a:r>
              <a:rPr lang="it-IT" b="1" spc="-10" dirty="0" err="1">
                <a:cs typeface="Calibri"/>
              </a:rPr>
              <a:t>psico</a:t>
            </a:r>
            <a:r>
              <a:rPr lang="it-IT" b="1" spc="-10" dirty="0">
                <a:cs typeface="Calibri"/>
              </a:rPr>
              <a:t>-socio-antropologico</a:t>
            </a:r>
            <a:endParaRPr lang="it-IT" dirty="0">
              <a:cs typeface="Calibri"/>
            </a:endParaRPr>
          </a:p>
          <a:p>
            <a:pPr marL="355600" indent="-342900">
              <a:lnSpc>
                <a:spcPts val="2360"/>
              </a:lnSpc>
              <a:buClr>
                <a:srgbClr val="CC0000"/>
              </a:buClr>
              <a:buSzPct val="111111"/>
              <a:buAutoNum type="alphaLcParenR" startAt="2"/>
              <a:tabLst>
                <a:tab pos="354965" algn="l"/>
                <a:tab pos="355600" algn="l"/>
              </a:tabLst>
            </a:pPr>
            <a:r>
              <a:rPr lang="it-IT" b="1" dirty="0">
                <a:cs typeface="Calibri"/>
              </a:rPr>
              <a:t>18 CFU</a:t>
            </a:r>
            <a:r>
              <a:rPr lang="it-IT" b="1" spc="-10" dirty="0">
                <a:cs typeface="Calibri"/>
              </a:rPr>
              <a:t> didattica</a:t>
            </a:r>
            <a:r>
              <a:rPr lang="it-IT" b="1" spc="-20" dirty="0">
                <a:cs typeface="Calibri"/>
              </a:rPr>
              <a:t> </a:t>
            </a:r>
            <a:r>
              <a:rPr lang="it-IT" b="1" spc="-5" dirty="0">
                <a:cs typeface="Calibri"/>
              </a:rPr>
              <a:t>della</a:t>
            </a:r>
            <a:r>
              <a:rPr lang="it-IT" b="1" spc="-20" dirty="0">
                <a:cs typeface="Calibri"/>
              </a:rPr>
              <a:t> </a:t>
            </a:r>
            <a:r>
              <a:rPr lang="it-IT" b="1" spc="-5" dirty="0">
                <a:cs typeface="Calibri"/>
              </a:rPr>
              <a:t>disciplina</a:t>
            </a:r>
            <a:endParaRPr lang="it-IT" dirty="0">
              <a:cs typeface="Calibri"/>
            </a:endParaRPr>
          </a:p>
          <a:p>
            <a:pPr marL="355600" indent="-342900">
              <a:lnSpc>
                <a:spcPts val="2380"/>
              </a:lnSpc>
              <a:buClr>
                <a:srgbClr val="CC0000"/>
              </a:buClr>
              <a:buSzPct val="111111"/>
              <a:buAutoNum type="alphaLcParenR" startAt="2"/>
              <a:tabLst>
                <a:tab pos="354965" algn="l"/>
                <a:tab pos="355600" algn="l"/>
              </a:tabLst>
            </a:pPr>
            <a:r>
              <a:rPr lang="it-IT" b="1" dirty="0">
                <a:cs typeface="Calibri"/>
              </a:rPr>
              <a:t>2</a:t>
            </a:r>
            <a:r>
              <a:rPr lang="it-IT" b="1" spc="-15" dirty="0">
                <a:cs typeface="Calibri"/>
              </a:rPr>
              <a:t> </a:t>
            </a:r>
            <a:r>
              <a:rPr lang="it-IT" b="1" dirty="0">
                <a:cs typeface="Calibri"/>
              </a:rPr>
              <a:t>CFU</a:t>
            </a:r>
            <a:r>
              <a:rPr lang="it-IT" b="1" spc="-25" dirty="0">
                <a:cs typeface="Calibri"/>
              </a:rPr>
              <a:t> </a:t>
            </a:r>
            <a:r>
              <a:rPr lang="it-IT" b="1" spc="-5" dirty="0">
                <a:cs typeface="Calibri"/>
              </a:rPr>
              <a:t>legislazione</a:t>
            </a:r>
            <a:r>
              <a:rPr lang="it-IT" b="1" spc="-25" dirty="0">
                <a:cs typeface="Calibri"/>
              </a:rPr>
              <a:t> </a:t>
            </a:r>
            <a:r>
              <a:rPr lang="it-IT" b="1" spc="-10" dirty="0">
                <a:cs typeface="Calibri"/>
              </a:rPr>
              <a:t>scolastica</a:t>
            </a:r>
            <a:endParaRPr lang="it-IT" dirty="0">
              <a:cs typeface="Calibri"/>
            </a:endParaRPr>
          </a:p>
          <a:p>
            <a:pPr>
              <a:lnSpc>
                <a:spcPct val="100000"/>
              </a:lnSpc>
            </a:pPr>
            <a:endParaRPr lang="it-IT" sz="2000" dirty="0">
              <a:cs typeface="Calibri"/>
            </a:endParaRPr>
          </a:p>
          <a:p>
            <a:pPr marL="354965" marR="5080" indent="-342900">
              <a:lnSpc>
                <a:spcPct val="107300"/>
              </a:lnSpc>
              <a:buClr>
                <a:srgbClr val="CC0000"/>
              </a:buClr>
              <a:buFont typeface="Symbol"/>
              <a:buChar char=""/>
              <a:tabLst>
                <a:tab pos="354965" algn="l"/>
                <a:tab pos="355600" algn="l"/>
              </a:tabLst>
            </a:pPr>
            <a:r>
              <a:rPr lang="it-IT" b="1" spc="-15" dirty="0">
                <a:solidFill>
                  <a:srgbClr val="C00000"/>
                </a:solidFill>
                <a:cs typeface="Calibri"/>
              </a:rPr>
              <a:t>Per </a:t>
            </a:r>
            <a:r>
              <a:rPr lang="it-IT" b="1" spc="-5" dirty="0">
                <a:solidFill>
                  <a:srgbClr val="C00000"/>
                </a:solidFill>
                <a:cs typeface="Calibri"/>
              </a:rPr>
              <a:t>ogni </a:t>
            </a:r>
            <a:r>
              <a:rPr lang="it-IT" b="1" spc="-15" dirty="0">
                <a:solidFill>
                  <a:srgbClr val="C00000"/>
                </a:solidFill>
                <a:cs typeface="Calibri"/>
              </a:rPr>
              <a:t>CFU/CFA </a:t>
            </a:r>
            <a:r>
              <a:rPr lang="it-IT" b="1" dirty="0">
                <a:cs typeface="Calibri"/>
              </a:rPr>
              <a:t>di </a:t>
            </a:r>
            <a:r>
              <a:rPr lang="it-IT" b="1" spc="-10" dirty="0">
                <a:cs typeface="Calibri"/>
              </a:rPr>
              <a:t>tirocinio </a:t>
            </a:r>
            <a:r>
              <a:rPr lang="it-IT" b="1" dirty="0">
                <a:cs typeface="Calibri"/>
              </a:rPr>
              <a:t>è </a:t>
            </a:r>
            <a:r>
              <a:rPr lang="it-IT" b="1" spc="-10" dirty="0">
                <a:cs typeface="Calibri"/>
              </a:rPr>
              <a:t>richiesto </a:t>
            </a:r>
            <a:r>
              <a:rPr lang="it-IT" b="1" dirty="0">
                <a:solidFill>
                  <a:srgbClr val="C00000"/>
                </a:solidFill>
                <a:cs typeface="Calibri"/>
              </a:rPr>
              <a:t>un </a:t>
            </a:r>
            <a:r>
              <a:rPr lang="it-IT" b="1" spc="-5" dirty="0">
                <a:solidFill>
                  <a:srgbClr val="C00000"/>
                </a:solidFill>
                <a:cs typeface="Calibri"/>
              </a:rPr>
              <a:t>impegno </a:t>
            </a:r>
            <a:r>
              <a:rPr lang="it-IT" b="1" dirty="0">
                <a:solidFill>
                  <a:srgbClr val="C00000"/>
                </a:solidFill>
                <a:cs typeface="Calibri"/>
              </a:rPr>
              <a:t>in </a:t>
            </a:r>
            <a:r>
              <a:rPr lang="it-IT" b="1" spc="-10" dirty="0">
                <a:solidFill>
                  <a:srgbClr val="C00000"/>
                </a:solidFill>
                <a:cs typeface="Calibri"/>
              </a:rPr>
              <a:t>presenza </a:t>
            </a:r>
            <a:r>
              <a:rPr lang="it-IT" b="1" dirty="0">
                <a:solidFill>
                  <a:srgbClr val="C00000"/>
                </a:solidFill>
                <a:cs typeface="Calibri"/>
              </a:rPr>
              <a:t>di </a:t>
            </a:r>
            <a:r>
              <a:rPr lang="it-IT" b="1" spc="-5" dirty="0">
                <a:solidFill>
                  <a:srgbClr val="C00000"/>
                </a:solidFill>
                <a:cs typeface="Calibri"/>
              </a:rPr>
              <a:t>non meno </a:t>
            </a:r>
            <a:r>
              <a:rPr lang="it-IT" b="1" dirty="0">
                <a:solidFill>
                  <a:srgbClr val="C00000"/>
                </a:solidFill>
                <a:cs typeface="Calibri"/>
              </a:rPr>
              <a:t>di </a:t>
            </a:r>
            <a:r>
              <a:rPr lang="it-IT" b="1" spc="-395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b="1" dirty="0">
                <a:solidFill>
                  <a:srgbClr val="C00000"/>
                </a:solidFill>
                <a:cs typeface="Calibri"/>
              </a:rPr>
              <a:t>10</a:t>
            </a:r>
            <a:r>
              <a:rPr lang="it-IT" b="1" spc="5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b="1" spc="-10" dirty="0">
                <a:solidFill>
                  <a:srgbClr val="C00000"/>
                </a:solidFill>
                <a:cs typeface="Calibri"/>
              </a:rPr>
              <a:t>ore</a:t>
            </a:r>
            <a:r>
              <a:rPr lang="it-IT" b="1" spc="-15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b="1" dirty="0">
                <a:cs typeface="Calibri"/>
              </a:rPr>
              <a:t>e le</a:t>
            </a:r>
            <a:r>
              <a:rPr lang="it-IT" b="1" spc="-15" dirty="0">
                <a:cs typeface="Calibri"/>
              </a:rPr>
              <a:t> </a:t>
            </a:r>
            <a:r>
              <a:rPr lang="it-IT" b="1" spc="-10" dirty="0">
                <a:solidFill>
                  <a:srgbClr val="C00000"/>
                </a:solidFill>
                <a:cs typeface="Calibri"/>
              </a:rPr>
              <a:t>attività</a:t>
            </a:r>
            <a:r>
              <a:rPr lang="it-IT" b="1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b="1" spc="-5" dirty="0">
                <a:cs typeface="Calibri"/>
              </a:rPr>
              <a:t>sono</a:t>
            </a:r>
            <a:r>
              <a:rPr lang="it-IT" b="1" spc="-15" dirty="0">
                <a:cs typeface="Calibri"/>
              </a:rPr>
              <a:t> </a:t>
            </a:r>
            <a:r>
              <a:rPr lang="it-IT" b="1" spc="-15" dirty="0">
                <a:solidFill>
                  <a:srgbClr val="C00000"/>
                </a:solidFill>
                <a:cs typeface="Calibri"/>
              </a:rPr>
              <a:t>coordinate </a:t>
            </a:r>
            <a:r>
              <a:rPr lang="it-IT" b="1" dirty="0">
                <a:solidFill>
                  <a:srgbClr val="C00000"/>
                </a:solidFill>
                <a:cs typeface="Calibri"/>
              </a:rPr>
              <a:t>da un</a:t>
            </a:r>
            <a:r>
              <a:rPr lang="it-IT" b="1" spc="-5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b="1" spc="-35" dirty="0">
                <a:solidFill>
                  <a:srgbClr val="C00000"/>
                </a:solidFill>
                <a:cs typeface="Calibri"/>
              </a:rPr>
              <a:t>tutor</a:t>
            </a:r>
            <a:r>
              <a:rPr lang="it-IT" b="1" spc="-35" dirty="0">
                <a:cs typeface="Calibri"/>
              </a:rPr>
              <a:t>.</a:t>
            </a:r>
            <a:endParaRPr lang="it-IT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75889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073499" y="1649991"/>
            <a:ext cx="7778839" cy="354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330" marR="9525" indent="-342265" algn="just">
              <a:lnSpc>
                <a:spcPct val="107000"/>
              </a:lnSpc>
              <a:spcBef>
                <a:spcPts val="100"/>
              </a:spcBef>
              <a:buClr>
                <a:srgbClr val="CC0000"/>
              </a:buClr>
              <a:buFont typeface="Symbol"/>
              <a:buChar char=""/>
              <a:tabLst>
                <a:tab pos="355600" algn="l"/>
              </a:tabLst>
            </a:pPr>
            <a:r>
              <a:rPr lang="it-IT" b="1" spc="-35" dirty="0">
                <a:solidFill>
                  <a:srgbClr val="C00000"/>
                </a:solidFill>
                <a:cs typeface="Calibri"/>
              </a:rPr>
              <a:t>L’accesso </a:t>
            </a:r>
            <a:r>
              <a:rPr lang="it-IT" b="1" spc="-5" dirty="0">
                <a:solidFill>
                  <a:srgbClr val="C00000"/>
                </a:solidFill>
                <a:cs typeface="Calibri"/>
              </a:rPr>
              <a:t>ai </a:t>
            </a:r>
            <a:r>
              <a:rPr lang="it-IT" b="1" spc="-10" dirty="0">
                <a:solidFill>
                  <a:srgbClr val="C00000"/>
                </a:solidFill>
                <a:cs typeface="Calibri"/>
              </a:rPr>
              <a:t>percorsi </a:t>
            </a:r>
            <a:r>
              <a:rPr lang="it-IT" b="1" spc="-5" dirty="0">
                <a:solidFill>
                  <a:srgbClr val="C00000"/>
                </a:solidFill>
                <a:cs typeface="Calibri"/>
              </a:rPr>
              <a:t>di </a:t>
            </a:r>
            <a:r>
              <a:rPr lang="it-IT" b="1" spc="-10" dirty="0">
                <a:solidFill>
                  <a:srgbClr val="C00000"/>
                </a:solidFill>
                <a:cs typeface="Calibri"/>
              </a:rPr>
              <a:t>formazione </a:t>
            </a:r>
            <a:r>
              <a:rPr lang="it-IT" b="1" dirty="0">
                <a:cs typeface="Calibri"/>
              </a:rPr>
              <a:t>è </a:t>
            </a:r>
            <a:r>
              <a:rPr lang="it-IT" b="1" spc="-10" dirty="0">
                <a:solidFill>
                  <a:srgbClr val="C00000"/>
                </a:solidFill>
                <a:cs typeface="Calibri"/>
              </a:rPr>
              <a:t>consentito </a:t>
            </a:r>
            <a:r>
              <a:rPr lang="it-IT" b="1" dirty="0">
                <a:cs typeface="Calibri"/>
              </a:rPr>
              <a:t>a </a:t>
            </a:r>
            <a:r>
              <a:rPr lang="it-IT" b="1" spc="-10" dirty="0">
                <a:cs typeface="Calibri"/>
              </a:rPr>
              <a:t>tutti coloro </a:t>
            </a:r>
            <a:r>
              <a:rPr lang="it-IT" b="1" dirty="0">
                <a:cs typeface="Calibri"/>
              </a:rPr>
              <a:t>che </a:t>
            </a:r>
            <a:r>
              <a:rPr lang="it-IT" b="1" spc="5" dirty="0">
                <a:cs typeface="Calibri"/>
              </a:rPr>
              <a:t> </a:t>
            </a:r>
            <a:r>
              <a:rPr lang="it-IT" b="1" spc="-5" dirty="0">
                <a:cs typeface="Calibri"/>
              </a:rPr>
              <a:t>hanno un </a:t>
            </a:r>
            <a:r>
              <a:rPr lang="it-IT" b="1" spc="-10" dirty="0">
                <a:solidFill>
                  <a:srgbClr val="C00000"/>
                </a:solidFill>
                <a:cs typeface="Calibri"/>
              </a:rPr>
              <a:t>titolo valido </a:t>
            </a:r>
            <a:r>
              <a:rPr lang="it-IT" b="1" dirty="0">
                <a:solidFill>
                  <a:srgbClr val="C00000"/>
                </a:solidFill>
                <a:cs typeface="Calibri"/>
              </a:rPr>
              <a:t>per </a:t>
            </a:r>
            <a:r>
              <a:rPr lang="it-IT" b="1" spc="-10" dirty="0">
                <a:solidFill>
                  <a:srgbClr val="C00000"/>
                </a:solidFill>
                <a:cs typeface="Calibri"/>
              </a:rPr>
              <a:t>l’insegnamento </a:t>
            </a:r>
            <a:r>
              <a:rPr lang="it-IT" b="1" dirty="0">
                <a:cs typeface="Calibri"/>
              </a:rPr>
              <a:t>di </a:t>
            </a:r>
            <a:r>
              <a:rPr lang="it-IT" b="1" spc="-10" dirty="0">
                <a:cs typeface="Calibri"/>
              </a:rPr>
              <a:t>una </a:t>
            </a:r>
            <a:r>
              <a:rPr lang="it-IT" b="1" spc="-5" dirty="0">
                <a:cs typeface="Calibri"/>
              </a:rPr>
              <a:t>particolare classe </a:t>
            </a:r>
            <a:r>
              <a:rPr lang="it-IT" b="1" dirty="0">
                <a:cs typeface="Calibri"/>
              </a:rPr>
              <a:t> di</a:t>
            </a:r>
            <a:r>
              <a:rPr lang="it-IT" b="1" spc="484" dirty="0">
                <a:cs typeface="Calibri"/>
              </a:rPr>
              <a:t> </a:t>
            </a:r>
            <a:r>
              <a:rPr lang="it-IT" b="1" spc="-10" dirty="0">
                <a:cs typeface="Calibri"/>
              </a:rPr>
              <a:t>concorso.</a:t>
            </a:r>
            <a:endParaRPr lang="it-IT" dirty="0">
              <a:cs typeface="Calibri"/>
            </a:endParaRPr>
          </a:p>
          <a:p>
            <a:pPr marL="354965" marR="7620" indent="-342900" algn="just">
              <a:lnSpc>
                <a:spcPct val="107000"/>
              </a:lnSpc>
              <a:spcBef>
                <a:spcPts val="530"/>
              </a:spcBef>
              <a:buClr>
                <a:srgbClr val="CC0000"/>
              </a:buClr>
              <a:buFont typeface="Symbol"/>
              <a:buChar char=""/>
              <a:tabLst>
                <a:tab pos="355600" algn="l"/>
              </a:tabLst>
            </a:pPr>
            <a:r>
              <a:rPr lang="it-IT" b="1" spc="-10" dirty="0">
                <a:cs typeface="Calibri"/>
              </a:rPr>
              <a:t>Possono </a:t>
            </a:r>
            <a:r>
              <a:rPr lang="it-IT" b="1" spc="-5" dirty="0">
                <a:solidFill>
                  <a:srgbClr val="C00000"/>
                </a:solidFill>
                <a:cs typeface="Calibri"/>
              </a:rPr>
              <a:t>anche </a:t>
            </a:r>
            <a:r>
              <a:rPr lang="it-IT" b="1" spc="-5" dirty="0">
                <a:cs typeface="Calibri"/>
              </a:rPr>
              <a:t>accedere gli </a:t>
            </a:r>
            <a:r>
              <a:rPr lang="it-IT" b="1" spc="-10" dirty="0">
                <a:solidFill>
                  <a:srgbClr val="C00000"/>
                </a:solidFill>
                <a:cs typeface="Calibri"/>
              </a:rPr>
              <a:t>studenti </a:t>
            </a:r>
            <a:r>
              <a:rPr lang="it-IT" b="1" dirty="0">
                <a:cs typeface="Calibri"/>
              </a:rPr>
              <a:t>che </a:t>
            </a:r>
            <a:r>
              <a:rPr lang="it-IT" b="1" spc="-5" dirty="0">
                <a:solidFill>
                  <a:srgbClr val="C00000"/>
                </a:solidFill>
                <a:cs typeface="Calibri"/>
              </a:rPr>
              <a:t>non </a:t>
            </a:r>
            <a:r>
              <a:rPr lang="it-IT" b="1" spc="-5" dirty="0">
                <a:cs typeface="Calibri"/>
              </a:rPr>
              <a:t>sono </a:t>
            </a:r>
            <a:r>
              <a:rPr lang="it-IT" b="1" spc="-10" dirty="0">
                <a:solidFill>
                  <a:srgbClr val="C00000"/>
                </a:solidFill>
                <a:cs typeface="Calibri"/>
              </a:rPr>
              <a:t>ancora laureati </a:t>
            </a:r>
            <a:r>
              <a:rPr lang="it-IT" b="1" spc="-5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b="1" spc="-5" dirty="0" err="1">
                <a:cs typeface="Calibri"/>
              </a:rPr>
              <a:t>purchè</a:t>
            </a:r>
            <a:r>
              <a:rPr lang="it-IT" b="1" spc="-10" dirty="0">
                <a:cs typeface="Calibri"/>
              </a:rPr>
              <a:t> </a:t>
            </a:r>
            <a:r>
              <a:rPr lang="it-IT" b="1" spc="-5" dirty="0">
                <a:cs typeface="Calibri"/>
              </a:rPr>
              <a:t>abbiano</a:t>
            </a:r>
            <a:r>
              <a:rPr lang="it-IT" b="1" spc="-15" dirty="0">
                <a:cs typeface="Calibri"/>
              </a:rPr>
              <a:t> </a:t>
            </a:r>
            <a:r>
              <a:rPr lang="it-IT" b="1" spc="-5" dirty="0">
                <a:cs typeface="Calibri"/>
              </a:rPr>
              <a:t>già</a:t>
            </a:r>
            <a:r>
              <a:rPr lang="it-IT" b="1" spc="-10" dirty="0">
                <a:cs typeface="Calibri"/>
              </a:rPr>
              <a:t> </a:t>
            </a:r>
            <a:r>
              <a:rPr lang="it-IT" b="1" spc="-10" dirty="0">
                <a:solidFill>
                  <a:srgbClr val="C00000"/>
                </a:solidFill>
                <a:cs typeface="Calibri"/>
              </a:rPr>
              <a:t>conseguito</a:t>
            </a:r>
            <a:r>
              <a:rPr lang="it-IT" b="1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b="1" spc="-5" dirty="0">
                <a:solidFill>
                  <a:srgbClr val="C00000"/>
                </a:solidFill>
                <a:cs typeface="Calibri"/>
              </a:rPr>
              <a:t>almeno</a:t>
            </a:r>
            <a:r>
              <a:rPr lang="it-IT" b="1" spc="-10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b="1" dirty="0">
                <a:solidFill>
                  <a:srgbClr val="C00000"/>
                </a:solidFill>
                <a:cs typeface="Calibri"/>
              </a:rPr>
              <a:t>180</a:t>
            </a:r>
            <a:r>
              <a:rPr lang="it-IT" b="1" spc="-10" dirty="0">
                <a:solidFill>
                  <a:srgbClr val="C00000"/>
                </a:solidFill>
                <a:cs typeface="Calibri"/>
              </a:rPr>
              <a:t> CFU</a:t>
            </a:r>
            <a:r>
              <a:rPr lang="it-IT" b="1" spc="-10" dirty="0">
                <a:cs typeface="Calibri"/>
              </a:rPr>
              <a:t>.</a:t>
            </a:r>
            <a:endParaRPr lang="it-IT" dirty="0">
              <a:cs typeface="Calibri"/>
            </a:endParaRPr>
          </a:p>
          <a:p>
            <a:pPr marL="355600" marR="8890" indent="-343535" algn="just">
              <a:lnSpc>
                <a:spcPct val="107000"/>
              </a:lnSpc>
              <a:spcBef>
                <a:spcPts val="525"/>
              </a:spcBef>
              <a:buClr>
                <a:srgbClr val="CC0000"/>
              </a:buClr>
              <a:buFont typeface="Symbol"/>
              <a:buChar char=""/>
              <a:tabLst>
                <a:tab pos="355600" algn="l"/>
              </a:tabLst>
            </a:pPr>
            <a:r>
              <a:rPr lang="it-IT" b="1" spc="-15" dirty="0">
                <a:cs typeface="Calibri"/>
              </a:rPr>
              <a:t>Per </a:t>
            </a:r>
            <a:r>
              <a:rPr lang="it-IT" b="1" dirty="0">
                <a:solidFill>
                  <a:srgbClr val="C00000"/>
                </a:solidFill>
                <a:cs typeface="Calibri"/>
              </a:rPr>
              <a:t>chi </a:t>
            </a:r>
            <a:r>
              <a:rPr lang="it-IT" b="1" spc="-5" dirty="0">
                <a:solidFill>
                  <a:srgbClr val="C00000"/>
                </a:solidFill>
                <a:cs typeface="Calibri"/>
              </a:rPr>
              <a:t>si </a:t>
            </a:r>
            <a:r>
              <a:rPr lang="it-IT" b="1" spc="-10" dirty="0">
                <a:solidFill>
                  <a:srgbClr val="C00000"/>
                </a:solidFill>
                <a:cs typeface="Calibri"/>
              </a:rPr>
              <a:t>deve </a:t>
            </a:r>
            <a:r>
              <a:rPr lang="it-IT" b="1" spc="-15" dirty="0">
                <a:solidFill>
                  <a:srgbClr val="C00000"/>
                </a:solidFill>
                <a:cs typeface="Calibri"/>
              </a:rPr>
              <a:t>ancora </a:t>
            </a:r>
            <a:r>
              <a:rPr lang="it-IT" b="1" spc="-10" dirty="0">
                <a:solidFill>
                  <a:srgbClr val="C00000"/>
                </a:solidFill>
                <a:cs typeface="Calibri"/>
              </a:rPr>
              <a:t>laureare</a:t>
            </a:r>
            <a:r>
              <a:rPr lang="it-IT" b="1" spc="-10" dirty="0">
                <a:cs typeface="Calibri"/>
              </a:rPr>
              <a:t>, </a:t>
            </a:r>
            <a:r>
              <a:rPr lang="it-IT" b="1" spc="-5" dirty="0">
                <a:cs typeface="Calibri"/>
              </a:rPr>
              <a:t>il </a:t>
            </a:r>
            <a:r>
              <a:rPr lang="it-IT" b="1" spc="-10" dirty="0">
                <a:cs typeface="Calibri"/>
              </a:rPr>
              <a:t>percorso </a:t>
            </a:r>
            <a:r>
              <a:rPr lang="it-IT" b="1" dirty="0">
                <a:cs typeface="Calibri"/>
              </a:rPr>
              <a:t>dei </a:t>
            </a:r>
            <a:r>
              <a:rPr lang="it-IT" b="1" dirty="0">
                <a:solidFill>
                  <a:srgbClr val="C00000"/>
                </a:solidFill>
                <a:cs typeface="Calibri"/>
              </a:rPr>
              <a:t>60 </a:t>
            </a:r>
            <a:r>
              <a:rPr lang="it-IT" b="1" spc="-5" dirty="0">
                <a:solidFill>
                  <a:srgbClr val="C00000"/>
                </a:solidFill>
                <a:cs typeface="Calibri"/>
              </a:rPr>
              <a:t>CFU </a:t>
            </a:r>
            <a:r>
              <a:rPr lang="it-IT" b="1" spc="-15" dirty="0">
                <a:solidFill>
                  <a:srgbClr val="C00000"/>
                </a:solidFill>
                <a:cs typeface="Calibri"/>
              </a:rPr>
              <a:t>deve </a:t>
            </a:r>
            <a:r>
              <a:rPr lang="it-IT" b="1" spc="-5" dirty="0">
                <a:solidFill>
                  <a:srgbClr val="C00000"/>
                </a:solidFill>
                <a:cs typeface="Calibri"/>
              </a:rPr>
              <a:t>essere </a:t>
            </a:r>
            <a:r>
              <a:rPr lang="it-IT" b="1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b="1" spc="-10" dirty="0">
                <a:solidFill>
                  <a:srgbClr val="C00000"/>
                </a:solidFill>
                <a:cs typeface="Calibri"/>
              </a:rPr>
              <a:t>aggiuntivo</a:t>
            </a:r>
            <a:r>
              <a:rPr lang="it-IT" b="1" spc="-15" dirty="0">
                <a:solidFill>
                  <a:srgbClr val="C00000"/>
                </a:solidFill>
                <a:cs typeface="Calibri"/>
              </a:rPr>
              <a:t> rispetto</a:t>
            </a:r>
            <a:r>
              <a:rPr lang="it-IT" b="1" spc="15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b="1" spc="-5" dirty="0">
                <a:solidFill>
                  <a:srgbClr val="C00000"/>
                </a:solidFill>
                <a:cs typeface="Calibri"/>
              </a:rPr>
              <a:t>ai</a:t>
            </a:r>
            <a:r>
              <a:rPr lang="it-IT" b="1" spc="5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b="1" spc="-5" dirty="0">
                <a:cs typeface="Calibri"/>
              </a:rPr>
              <a:t>normali </a:t>
            </a:r>
            <a:r>
              <a:rPr lang="it-IT" b="1" spc="-5" dirty="0">
                <a:solidFill>
                  <a:srgbClr val="C00000"/>
                </a:solidFill>
                <a:cs typeface="Calibri"/>
              </a:rPr>
              <a:t>CFU</a:t>
            </a:r>
            <a:r>
              <a:rPr lang="it-IT" b="1" spc="5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b="1" dirty="0">
                <a:cs typeface="Calibri"/>
              </a:rPr>
              <a:t>di</a:t>
            </a:r>
            <a:r>
              <a:rPr lang="it-IT" b="1" spc="-10" dirty="0">
                <a:cs typeface="Calibri"/>
              </a:rPr>
              <a:t> </a:t>
            </a:r>
            <a:r>
              <a:rPr lang="it-IT" b="1" dirty="0">
                <a:cs typeface="Calibri"/>
              </a:rPr>
              <a:t>un</a:t>
            </a:r>
            <a:r>
              <a:rPr lang="it-IT" b="1" spc="-10" dirty="0">
                <a:cs typeface="Calibri"/>
              </a:rPr>
              <a:t> </a:t>
            </a:r>
            <a:r>
              <a:rPr lang="it-IT" b="1" spc="-15" dirty="0">
                <a:cs typeface="Calibri"/>
              </a:rPr>
              <a:t>corso</a:t>
            </a:r>
            <a:r>
              <a:rPr lang="it-IT" b="1" spc="25" dirty="0">
                <a:cs typeface="Calibri"/>
              </a:rPr>
              <a:t> </a:t>
            </a:r>
            <a:r>
              <a:rPr lang="it-IT" b="1" dirty="0">
                <a:cs typeface="Calibri"/>
              </a:rPr>
              <a:t>di</a:t>
            </a:r>
            <a:r>
              <a:rPr lang="it-IT" b="1" spc="-10" dirty="0">
                <a:cs typeface="Calibri"/>
              </a:rPr>
              <a:t> </a:t>
            </a:r>
            <a:r>
              <a:rPr lang="it-IT" b="1" spc="-5" dirty="0">
                <a:cs typeface="Calibri"/>
              </a:rPr>
              <a:t>laurea</a:t>
            </a:r>
            <a:r>
              <a:rPr lang="it-IT" b="1" dirty="0">
                <a:cs typeface="Calibri"/>
              </a:rPr>
              <a:t> </a:t>
            </a:r>
            <a:r>
              <a:rPr lang="it-IT" b="1" spc="-10" dirty="0">
                <a:cs typeface="Calibri"/>
              </a:rPr>
              <a:t>magistrale.</a:t>
            </a:r>
            <a:endParaRPr lang="it-IT" dirty="0">
              <a:cs typeface="Calibri"/>
            </a:endParaRPr>
          </a:p>
          <a:p>
            <a:pPr marL="356235" marR="6350" indent="-344170" algn="just">
              <a:lnSpc>
                <a:spcPct val="107000"/>
              </a:lnSpc>
              <a:buClr>
                <a:srgbClr val="CC0000"/>
              </a:buClr>
              <a:buFont typeface="Symbol"/>
              <a:buChar char=""/>
              <a:tabLst>
                <a:tab pos="355600" algn="l"/>
              </a:tabLst>
            </a:pPr>
            <a:r>
              <a:rPr lang="it-IT" b="1" spc="-15" dirty="0">
                <a:cs typeface="Calibri"/>
              </a:rPr>
              <a:t>Per </a:t>
            </a:r>
            <a:r>
              <a:rPr lang="it-IT" b="1" spc="-10" dirty="0">
                <a:cs typeface="Calibri"/>
              </a:rPr>
              <a:t>tutti, </a:t>
            </a:r>
            <a:r>
              <a:rPr lang="it-IT" b="1" spc="-5" dirty="0">
                <a:cs typeface="Calibri"/>
              </a:rPr>
              <a:t>la </a:t>
            </a:r>
            <a:r>
              <a:rPr lang="it-IT" b="1" spc="-5" dirty="0">
                <a:solidFill>
                  <a:srgbClr val="C00000"/>
                </a:solidFill>
                <a:cs typeface="Calibri"/>
              </a:rPr>
              <a:t>partecipazione alla </a:t>
            </a:r>
            <a:r>
              <a:rPr lang="it-IT" b="1" spc="-15" dirty="0">
                <a:solidFill>
                  <a:srgbClr val="C00000"/>
                </a:solidFill>
                <a:cs typeface="Calibri"/>
              </a:rPr>
              <a:t>prova </a:t>
            </a:r>
            <a:r>
              <a:rPr lang="it-IT" b="1" spc="-5" dirty="0">
                <a:solidFill>
                  <a:srgbClr val="C00000"/>
                </a:solidFill>
                <a:cs typeface="Calibri"/>
              </a:rPr>
              <a:t>finale </a:t>
            </a:r>
            <a:r>
              <a:rPr lang="it-IT" b="1" dirty="0">
                <a:solidFill>
                  <a:srgbClr val="C00000"/>
                </a:solidFill>
                <a:cs typeface="Calibri"/>
              </a:rPr>
              <a:t>è </a:t>
            </a:r>
            <a:r>
              <a:rPr lang="it-IT" b="1" spc="-10" dirty="0">
                <a:solidFill>
                  <a:srgbClr val="C00000"/>
                </a:solidFill>
                <a:cs typeface="Calibri"/>
              </a:rPr>
              <a:t>subordinata </a:t>
            </a:r>
            <a:r>
              <a:rPr lang="it-IT" b="1" spc="-5" dirty="0">
                <a:solidFill>
                  <a:srgbClr val="C00000"/>
                </a:solidFill>
                <a:cs typeface="Calibri"/>
              </a:rPr>
              <a:t>ad una </a:t>
            </a:r>
            <a:r>
              <a:rPr lang="it-IT" b="1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b="1" spc="-10" dirty="0">
                <a:solidFill>
                  <a:srgbClr val="C00000"/>
                </a:solidFill>
                <a:cs typeface="Calibri"/>
              </a:rPr>
              <a:t>presenza </a:t>
            </a:r>
            <a:r>
              <a:rPr lang="it-IT" b="1" spc="-5" dirty="0">
                <a:solidFill>
                  <a:srgbClr val="C00000"/>
                </a:solidFill>
                <a:cs typeface="Calibri"/>
              </a:rPr>
              <a:t>ad</a:t>
            </a:r>
            <a:r>
              <a:rPr lang="it-IT" b="1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b="1" spc="-5" dirty="0">
                <a:solidFill>
                  <a:srgbClr val="C00000"/>
                </a:solidFill>
                <a:cs typeface="Calibri"/>
              </a:rPr>
              <a:t>almeno</a:t>
            </a:r>
            <a:r>
              <a:rPr lang="it-IT" b="1" spc="-10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b="1" spc="-5" dirty="0">
                <a:solidFill>
                  <a:srgbClr val="C00000"/>
                </a:solidFill>
                <a:cs typeface="Calibri"/>
              </a:rPr>
              <a:t>il</a:t>
            </a:r>
            <a:r>
              <a:rPr lang="it-IT" b="1" spc="-10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b="1" dirty="0">
                <a:solidFill>
                  <a:srgbClr val="C00000"/>
                </a:solidFill>
                <a:cs typeface="Calibri"/>
              </a:rPr>
              <a:t>60%</a:t>
            </a:r>
            <a:r>
              <a:rPr lang="it-IT" b="1" spc="-10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b="1" spc="-5" dirty="0">
                <a:solidFill>
                  <a:srgbClr val="C00000"/>
                </a:solidFill>
                <a:cs typeface="Calibri"/>
              </a:rPr>
              <a:t>delle</a:t>
            </a:r>
            <a:r>
              <a:rPr lang="it-IT" b="1" spc="-10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b="1" spc="-15" dirty="0">
                <a:solidFill>
                  <a:srgbClr val="C00000"/>
                </a:solidFill>
                <a:cs typeface="Calibri"/>
              </a:rPr>
              <a:t>attività</a:t>
            </a:r>
            <a:r>
              <a:rPr lang="it-IT" b="1" spc="-5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b="1" spc="-10" dirty="0">
                <a:solidFill>
                  <a:srgbClr val="C00000"/>
                </a:solidFill>
                <a:cs typeface="Calibri"/>
              </a:rPr>
              <a:t>formative</a:t>
            </a:r>
            <a:r>
              <a:rPr lang="it-IT" b="1" spc="-10" dirty="0">
                <a:cs typeface="Calibri"/>
              </a:rPr>
              <a:t>.</a:t>
            </a:r>
            <a:endParaRPr lang="it-IT" dirty="0">
              <a:cs typeface="Calibri"/>
            </a:endParaRPr>
          </a:p>
          <a:p>
            <a:pPr marL="356235" marR="5080" indent="-344170" algn="just">
              <a:lnSpc>
                <a:spcPct val="107000"/>
              </a:lnSpc>
              <a:spcBef>
                <a:spcPts val="530"/>
              </a:spcBef>
              <a:buClr>
                <a:srgbClr val="CC0000"/>
              </a:buClr>
              <a:buFont typeface="Symbol"/>
              <a:buChar char=""/>
              <a:tabLst>
                <a:tab pos="355600" algn="l"/>
              </a:tabLst>
            </a:pPr>
            <a:r>
              <a:rPr lang="it-IT" b="1" spc="-15" dirty="0">
                <a:cs typeface="Calibri"/>
              </a:rPr>
              <a:t>Per</a:t>
            </a:r>
            <a:r>
              <a:rPr lang="it-IT" b="1" spc="-10" dirty="0">
                <a:cs typeface="Calibri"/>
              </a:rPr>
              <a:t> </a:t>
            </a:r>
            <a:r>
              <a:rPr lang="it-IT" b="1" spc="-5" dirty="0">
                <a:solidFill>
                  <a:srgbClr val="C00000"/>
                </a:solidFill>
                <a:cs typeface="Calibri"/>
              </a:rPr>
              <a:t>chi</a:t>
            </a:r>
            <a:r>
              <a:rPr lang="it-IT" b="1" dirty="0">
                <a:solidFill>
                  <a:srgbClr val="C00000"/>
                </a:solidFill>
                <a:cs typeface="Calibri"/>
              </a:rPr>
              <a:t> è</a:t>
            </a:r>
            <a:r>
              <a:rPr lang="it-IT" b="1" spc="5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b="1" spc="-5" dirty="0">
                <a:solidFill>
                  <a:srgbClr val="C00000"/>
                </a:solidFill>
                <a:cs typeface="Calibri"/>
              </a:rPr>
              <a:t>già</a:t>
            </a:r>
            <a:r>
              <a:rPr lang="it-IT" b="1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b="1" spc="-15" dirty="0">
                <a:solidFill>
                  <a:srgbClr val="C00000"/>
                </a:solidFill>
                <a:cs typeface="Calibri"/>
              </a:rPr>
              <a:t>abilitato</a:t>
            </a:r>
            <a:r>
              <a:rPr lang="it-IT" b="1" spc="-10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b="1" spc="-5" dirty="0">
                <a:solidFill>
                  <a:srgbClr val="C00000"/>
                </a:solidFill>
                <a:cs typeface="Calibri"/>
              </a:rPr>
              <a:t>in</a:t>
            </a:r>
            <a:r>
              <a:rPr lang="it-IT" b="1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b="1" spc="-15" dirty="0">
                <a:solidFill>
                  <a:srgbClr val="C00000"/>
                </a:solidFill>
                <a:cs typeface="Calibri"/>
              </a:rPr>
              <a:t>altra</a:t>
            </a:r>
            <a:r>
              <a:rPr lang="it-IT" b="1" spc="-10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b="1" spc="-5" dirty="0">
                <a:solidFill>
                  <a:srgbClr val="C00000"/>
                </a:solidFill>
                <a:cs typeface="Calibri"/>
              </a:rPr>
              <a:t>classe</a:t>
            </a:r>
            <a:r>
              <a:rPr lang="it-IT" b="1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b="1" spc="-5" dirty="0">
                <a:solidFill>
                  <a:srgbClr val="C00000"/>
                </a:solidFill>
                <a:cs typeface="Calibri"/>
              </a:rPr>
              <a:t>di</a:t>
            </a:r>
            <a:r>
              <a:rPr lang="it-IT" b="1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b="1" spc="-10" dirty="0">
                <a:solidFill>
                  <a:srgbClr val="C00000"/>
                </a:solidFill>
                <a:cs typeface="Calibri"/>
              </a:rPr>
              <a:t>concorso</a:t>
            </a:r>
            <a:r>
              <a:rPr lang="it-IT" b="1" spc="-5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b="1" dirty="0">
                <a:cs typeface="Calibri"/>
              </a:rPr>
              <a:t>o</a:t>
            </a:r>
            <a:r>
              <a:rPr lang="it-IT" b="1" spc="5" dirty="0">
                <a:cs typeface="Calibri"/>
              </a:rPr>
              <a:t> </a:t>
            </a:r>
            <a:r>
              <a:rPr lang="it-IT" b="1" spc="-15" dirty="0">
                <a:solidFill>
                  <a:srgbClr val="C00000"/>
                </a:solidFill>
                <a:cs typeface="Calibri"/>
              </a:rPr>
              <a:t>grado</a:t>
            </a:r>
            <a:r>
              <a:rPr lang="it-IT" b="1" spc="465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b="1" spc="-10" dirty="0">
                <a:solidFill>
                  <a:srgbClr val="C00000"/>
                </a:solidFill>
                <a:cs typeface="Calibri"/>
              </a:rPr>
              <a:t>di </a:t>
            </a:r>
            <a:r>
              <a:rPr lang="it-IT" b="1" spc="-5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b="1" spc="-10" dirty="0">
                <a:solidFill>
                  <a:srgbClr val="C00000"/>
                </a:solidFill>
                <a:cs typeface="Calibri"/>
              </a:rPr>
              <a:t>istruzione</a:t>
            </a:r>
            <a:r>
              <a:rPr lang="it-IT" b="1" spc="-10" dirty="0">
                <a:cs typeface="Calibri"/>
              </a:rPr>
              <a:t>, </a:t>
            </a:r>
            <a:r>
              <a:rPr lang="it-IT" b="1" spc="-20" dirty="0">
                <a:cs typeface="Calibri"/>
              </a:rPr>
              <a:t>sarà </a:t>
            </a:r>
            <a:r>
              <a:rPr lang="it-IT" b="1" spc="-15" dirty="0">
                <a:cs typeface="Calibri"/>
              </a:rPr>
              <a:t>cura </a:t>
            </a:r>
            <a:r>
              <a:rPr lang="it-IT" b="1" dirty="0">
                <a:cs typeface="Calibri"/>
              </a:rPr>
              <a:t>dei </a:t>
            </a:r>
            <a:r>
              <a:rPr lang="it-IT" b="1" spc="-5" dirty="0">
                <a:solidFill>
                  <a:srgbClr val="C00000"/>
                </a:solidFill>
                <a:cs typeface="Calibri"/>
              </a:rPr>
              <a:t>Centri di Formazione </a:t>
            </a:r>
            <a:r>
              <a:rPr lang="it-IT" b="1" spc="-10" dirty="0">
                <a:solidFill>
                  <a:srgbClr val="C00000"/>
                </a:solidFill>
                <a:cs typeface="Calibri"/>
              </a:rPr>
              <a:t>individuare</a:t>
            </a:r>
            <a:r>
              <a:rPr lang="it-IT" b="1" spc="-10" dirty="0">
                <a:cs typeface="Calibri"/>
              </a:rPr>
              <a:t>, caso </a:t>
            </a:r>
            <a:r>
              <a:rPr lang="it-IT" b="1" dirty="0">
                <a:cs typeface="Calibri"/>
              </a:rPr>
              <a:t>per </a:t>
            </a:r>
            <a:r>
              <a:rPr lang="it-IT" b="1" spc="5" dirty="0">
                <a:cs typeface="Calibri"/>
              </a:rPr>
              <a:t> </a:t>
            </a:r>
            <a:r>
              <a:rPr lang="it-IT" b="1" spc="-15" dirty="0">
                <a:cs typeface="Calibri"/>
              </a:rPr>
              <a:t>caso, </a:t>
            </a:r>
            <a:r>
              <a:rPr lang="it-IT" b="1" spc="-5" dirty="0">
                <a:cs typeface="Calibri"/>
              </a:rPr>
              <a:t>il </a:t>
            </a:r>
            <a:r>
              <a:rPr lang="it-IT" b="1" spc="-10" dirty="0">
                <a:solidFill>
                  <a:srgbClr val="C00000"/>
                </a:solidFill>
                <a:cs typeface="Calibri"/>
              </a:rPr>
              <a:t>percorso </a:t>
            </a:r>
            <a:r>
              <a:rPr lang="it-IT" b="1" dirty="0">
                <a:solidFill>
                  <a:srgbClr val="C00000"/>
                </a:solidFill>
                <a:cs typeface="Calibri"/>
              </a:rPr>
              <a:t>dei 30 </a:t>
            </a:r>
            <a:r>
              <a:rPr lang="it-IT" b="1" spc="-5" dirty="0">
                <a:solidFill>
                  <a:srgbClr val="C00000"/>
                </a:solidFill>
                <a:cs typeface="Calibri"/>
              </a:rPr>
              <a:t>CFU </a:t>
            </a:r>
            <a:r>
              <a:rPr lang="it-IT" b="1" dirty="0">
                <a:solidFill>
                  <a:srgbClr val="C00000"/>
                </a:solidFill>
                <a:cs typeface="Calibri"/>
              </a:rPr>
              <a:t>che </a:t>
            </a:r>
            <a:r>
              <a:rPr lang="it-IT" b="1" spc="-5" dirty="0">
                <a:cs typeface="Calibri"/>
              </a:rPr>
              <a:t>ogni </a:t>
            </a:r>
            <a:r>
              <a:rPr lang="it-IT" b="1" spc="-10" dirty="0">
                <a:cs typeface="Calibri"/>
              </a:rPr>
              <a:t>concorrente </a:t>
            </a:r>
            <a:r>
              <a:rPr lang="it-IT" b="1" spc="-15" dirty="0">
                <a:solidFill>
                  <a:srgbClr val="C00000"/>
                </a:solidFill>
                <a:cs typeface="Calibri"/>
              </a:rPr>
              <a:t>dovrà </a:t>
            </a:r>
            <a:r>
              <a:rPr lang="it-IT" b="1" spc="-20" dirty="0">
                <a:solidFill>
                  <a:srgbClr val="C00000"/>
                </a:solidFill>
                <a:cs typeface="Calibri"/>
              </a:rPr>
              <a:t>fare </a:t>
            </a:r>
            <a:r>
              <a:rPr lang="it-IT" b="1" dirty="0">
                <a:solidFill>
                  <a:srgbClr val="C00000"/>
                </a:solidFill>
                <a:cs typeface="Calibri"/>
              </a:rPr>
              <a:t>per </a:t>
            </a:r>
            <a:r>
              <a:rPr lang="it-IT" b="1" spc="5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b="1" spc="-10" dirty="0">
                <a:solidFill>
                  <a:srgbClr val="C00000"/>
                </a:solidFill>
                <a:cs typeface="Calibri"/>
              </a:rPr>
              <a:t>conseguire</a:t>
            </a:r>
            <a:r>
              <a:rPr lang="it-IT" b="1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b="1" spc="-15" dirty="0">
                <a:solidFill>
                  <a:srgbClr val="C00000"/>
                </a:solidFill>
                <a:cs typeface="Calibri"/>
              </a:rPr>
              <a:t>un’ulteriore</a:t>
            </a:r>
            <a:r>
              <a:rPr lang="it-IT" b="1" spc="10" dirty="0">
                <a:solidFill>
                  <a:srgbClr val="C00000"/>
                </a:solidFill>
                <a:cs typeface="Calibri"/>
              </a:rPr>
              <a:t> </a:t>
            </a:r>
            <a:r>
              <a:rPr lang="it-IT" b="1" spc="-5" dirty="0">
                <a:solidFill>
                  <a:srgbClr val="C00000"/>
                </a:solidFill>
                <a:cs typeface="Calibri"/>
              </a:rPr>
              <a:t>abilitazione</a:t>
            </a:r>
            <a:r>
              <a:rPr lang="it-IT" b="1" spc="-5" dirty="0">
                <a:cs typeface="Calibri"/>
              </a:rPr>
              <a:t>.</a:t>
            </a:r>
            <a:endParaRPr lang="it-IT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400509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37127" y="387654"/>
            <a:ext cx="9723549" cy="4897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3060" marR="5080" indent="-340995" algn="just">
              <a:lnSpc>
                <a:spcPct val="107000"/>
              </a:lnSpc>
              <a:spcBef>
                <a:spcPts val="100"/>
              </a:spcBef>
              <a:buClr>
                <a:srgbClr val="CC0000"/>
              </a:buClr>
              <a:buFont typeface="Symbol"/>
              <a:buChar char=""/>
              <a:tabLst>
                <a:tab pos="355600" algn="l"/>
              </a:tabLst>
            </a:pPr>
            <a:r>
              <a:rPr lang="it-IT" sz="2400" b="1" spc="-15" dirty="0">
                <a:cs typeface="Calibri"/>
              </a:rPr>
              <a:t>Per coloro </a:t>
            </a:r>
            <a:r>
              <a:rPr lang="it-IT" sz="2400" b="1" spc="-5" dirty="0">
                <a:cs typeface="Calibri"/>
              </a:rPr>
              <a:t>che </a:t>
            </a:r>
            <a:r>
              <a:rPr lang="it-IT" sz="2400" b="1" spc="-10" dirty="0">
                <a:cs typeface="Calibri"/>
              </a:rPr>
              <a:t>supereranno </a:t>
            </a:r>
            <a:r>
              <a:rPr lang="it-IT" sz="2400" b="1" spc="-5" dirty="0">
                <a:cs typeface="Calibri"/>
              </a:rPr>
              <a:t>le </a:t>
            </a:r>
            <a:r>
              <a:rPr lang="it-IT" sz="2400" b="1" spc="-20" dirty="0">
                <a:cs typeface="Calibri"/>
              </a:rPr>
              <a:t>prove </a:t>
            </a:r>
            <a:r>
              <a:rPr lang="it-IT" sz="2400" b="1" spc="-10" dirty="0">
                <a:cs typeface="Calibri"/>
              </a:rPr>
              <a:t>concorsuali senza </a:t>
            </a:r>
            <a:r>
              <a:rPr lang="it-IT" sz="2400" b="1" spc="-20" dirty="0">
                <a:cs typeface="Calibri"/>
              </a:rPr>
              <a:t>aver </a:t>
            </a:r>
            <a:r>
              <a:rPr lang="it-IT" sz="2400" b="1" spc="-15" dirty="0">
                <a:cs typeface="Calibri"/>
              </a:rPr>
              <a:t> </a:t>
            </a:r>
            <a:r>
              <a:rPr lang="it-IT" sz="2400" b="1" spc="-5" dirty="0">
                <a:cs typeface="Calibri"/>
              </a:rPr>
              <a:t>prima </a:t>
            </a:r>
            <a:r>
              <a:rPr lang="it-IT" sz="2400" b="1" spc="-10" dirty="0">
                <a:cs typeface="Calibri"/>
              </a:rPr>
              <a:t>conseguito </a:t>
            </a:r>
            <a:r>
              <a:rPr lang="it-IT" sz="2400" b="1" dirty="0">
                <a:cs typeface="Calibri"/>
              </a:rPr>
              <a:t>i </a:t>
            </a:r>
            <a:r>
              <a:rPr lang="it-IT" sz="2400" b="1" spc="-5" dirty="0">
                <a:cs typeface="Calibri"/>
              </a:rPr>
              <a:t>60 </a:t>
            </a:r>
            <a:r>
              <a:rPr lang="it-IT" sz="2400" b="1" spc="-5" dirty="0" err="1">
                <a:cs typeface="Calibri"/>
              </a:rPr>
              <a:t>cfu</a:t>
            </a:r>
            <a:r>
              <a:rPr lang="it-IT" sz="2400" b="1" spc="-5" dirty="0">
                <a:cs typeface="Calibri"/>
              </a:rPr>
              <a:t> </a:t>
            </a:r>
            <a:r>
              <a:rPr lang="it-IT" sz="2400" b="1" spc="-10" dirty="0">
                <a:cs typeface="Calibri"/>
              </a:rPr>
              <a:t>richiesti </a:t>
            </a:r>
            <a:r>
              <a:rPr lang="it-IT" sz="2400" b="1" spc="-5" dirty="0">
                <a:cs typeface="Calibri"/>
              </a:rPr>
              <a:t>per </a:t>
            </a:r>
            <a:r>
              <a:rPr lang="it-IT" sz="2400" b="1" dirty="0">
                <a:cs typeface="Calibri"/>
              </a:rPr>
              <a:t>i </a:t>
            </a:r>
            <a:r>
              <a:rPr lang="it-IT" sz="2400" b="1" spc="-5" dirty="0">
                <a:cs typeface="Calibri"/>
              </a:rPr>
              <a:t>futuri </a:t>
            </a:r>
            <a:r>
              <a:rPr lang="it-IT" sz="2400" b="1" spc="-10" dirty="0">
                <a:cs typeface="Calibri"/>
              </a:rPr>
              <a:t>abilitati </a:t>
            </a:r>
            <a:r>
              <a:rPr lang="it-IT" sz="2400" b="1" dirty="0">
                <a:cs typeface="Calibri"/>
              </a:rPr>
              <a:t>(3 </a:t>
            </a:r>
            <a:r>
              <a:rPr lang="it-IT" sz="2400" b="1" spc="-5" dirty="0">
                <a:cs typeface="Calibri"/>
              </a:rPr>
              <a:t>anni </a:t>
            </a:r>
            <a:r>
              <a:rPr lang="it-IT" sz="2400" b="1" dirty="0">
                <a:cs typeface="Calibri"/>
              </a:rPr>
              <a:t> di </a:t>
            </a:r>
            <a:r>
              <a:rPr lang="it-IT" sz="2400" b="1" spc="-5" dirty="0">
                <a:cs typeface="Calibri"/>
              </a:rPr>
              <a:t>servizio, nei </a:t>
            </a:r>
            <a:r>
              <a:rPr lang="it-IT" sz="2400" b="1" spc="-10" dirty="0">
                <a:cs typeface="Calibri"/>
              </a:rPr>
              <a:t>precedenti </a:t>
            </a:r>
            <a:r>
              <a:rPr lang="it-IT" sz="2400" b="1" dirty="0">
                <a:cs typeface="Calibri"/>
              </a:rPr>
              <a:t>5 </a:t>
            </a:r>
            <a:r>
              <a:rPr lang="it-IT" sz="2400" b="1" spc="-5" dirty="0">
                <a:cs typeface="Calibri"/>
              </a:rPr>
              <a:t>anni, in una scuola </a:t>
            </a:r>
            <a:r>
              <a:rPr lang="it-IT" sz="2400" b="1" spc="-15" dirty="0">
                <a:cs typeface="Calibri"/>
              </a:rPr>
              <a:t>statale, </a:t>
            </a:r>
            <a:r>
              <a:rPr lang="it-IT" sz="2400" b="1" dirty="0">
                <a:cs typeface="Calibri"/>
              </a:rPr>
              <a:t>di </a:t>
            </a:r>
            <a:r>
              <a:rPr lang="it-IT" sz="2400" b="1" spc="-5" dirty="0">
                <a:cs typeface="Calibri"/>
              </a:rPr>
              <a:t>cui </a:t>
            </a:r>
            <a:r>
              <a:rPr lang="it-IT" sz="2400" b="1" dirty="0">
                <a:cs typeface="Calibri"/>
              </a:rPr>
              <a:t> </a:t>
            </a:r>
            <a:r>
              <a:rPr lang="it-IT" sz="2400" b="1" spc="-5" dirty="0">
                <a:cs typeface="Calibri"/>
              </a:rPr>
              <a:t>almeno uno specifico </a:t>
            </a:r>
            <a:r>
              <a:rPr lang="it-IT" sz="2400" b="1" dirty="0">
                <a:cs typeface="Calibri"/>
              </a:rPr>
              <a:t>o </a:t>
            </a:r>
            <a:r>
              <a:rPr lang="it-IT" sz="2400" b="1" spc="-5" dirty="0">
                <a:cs typeface="Calibri"/>
              </a:rPr>
              <a:t>24 </a:t>
            </a:r>
            <a:r>
              <a:rPr lang="it-IT" sz="2400" b="1" dirty="0">
                <a:cs typeface="Calibri"/>
              </a:rPr>
              <a:t>CFU </a:t>
            </a:r>
            <a:r>
              <a:rPr lang="it-IT" sz="2400" b="1" spc="-15" dirty="0">
                <a:cs typeface="Calibri"/>
              </a:rPr>
              <a:t>entro </a:t>
            </a:r>
            <a:r>
              <a:rPr lang="it-IT" sz="2400" b="1" spc="-5" dirty="0">
                <a:cs typeface="Calibri"/>
              </a:rPr>
              <a:t>il 31 </a:t>
            </a:r>
            <a:r>
              <a:rPr lang="it-IT" sz="2400" b="1" spc="-15" dirty="0">
                <a:cs typeface="Calibri"/>
              </a:rPr>
              <a:t>ottobre </a:t>
            </a:r>
            <a:r>
              <a:rPr lang="it-IT" sz="2400" b="1" spc="-5" dirty="0">
                <a:cs typeface="Calibri"/>
              </a:rPr>
              <a:t>2022) </a:t>
            </a:r>
            <a:r>
              <a:rPr lang="it-IT" sz="2400" b="1" dirty="0">
                <a:cs typeface="Calibri"/>
              </a:rPr>
              <a:t>è </a:t>
            </a:r>
            <a:r>
              <a:rPr lang="it-IT" sz="2400" b="1" spc="5" dirty="0">
                <a:cs typeface="Calibri"/>
              </a:rPr>
              <a:t> </a:t>
            </a:r>
            <a:r>
              <a:rPr lang="it-IT" sz="2400" b="1" spc="-15" dirty="0">
                <a:cs typeface="Calibri"/>
              </a:rPr>
              <a:t>previsto</a:t>
            </a:r>
            <a:r>
              <a:rPr lang="it-IT" sz="2400" b="1" spc="5" dirty="0">
                <a:cs typeface="Calibri"/>
              </a:rPr>
              <a:t> </a:t>
            </a:r>
            <a:r>
              <a:rPr lang="it-IT" sz="2400" b="1" dirty="0">
                <a:cs typeface="Calibri"/>
              </a:rPr>
              <a:t>un</a:t>
            </a:r>
            <a:r>
              <a:rPr lang="it-IT" sz="2400" b="1" spc="-10" dirty="0">
                <a:cs typeface="Calibri"/>
              </a:rPr>
              <a:t> </a:t>
            </a:r>
            <a:r>
              <a:rPr lang="it-IT" sz="2400" b="1" spc="-15" dirty="0">
                <a:cs typeface="Calibri"/>
              </a:rPr>
              <a:t>percorso</a:t>
            </a:r>
            <a:r>
              <a:rPr lang="it-IT" sz="2400" b="1" spc="-10" dirty="0">
                <a:cs typeface="Calibri"/>
              </a:rPr>
              <a:t> </a:t>
            </a:r>
            <a:r>
              <a:rPr lang="it-IT" sz="2400" b="1" dirty="0">
                <a:cs typeface="Calibri"/>
              </a:rPr>
              <a:t>di</a:t>
            </a:r>
            <a:r>
              <a:rPr lang="it-IT" sz="2400" b="1" spc="-15" dirty="0">
                <a:cs typeface="Calibri"/>
              </a:rPr>
              <a:t> </a:t>
            </a:r>
            <a:r>
              <a:rPr lang="it-IT" sz="2400" b="1" spc="-10" dirty="0">
                <a:cs typeface="Calibri"/>
              </a:rPr>
              <a:t>formazione</a:t>
            </a:r>
            <a:r>
              <a:rPr lang="it-IT" sz="2400" b="1" spc="-5" dirty="0">
                <a:cs typeface="Calibri"/>
              </a:rPr>
              <a:t> iniziale</a:t>
            </a:r>
            <a:r>
              <a:rPr lang="it-IT" sz="2400" b="1" spc="-10" dirty="0">
                <a:cs typeface="Calibri"/>
              </a:rPr>
              <a:t> </a:t>
            </a:r>
            <a:r>
              <a:rPr lang="it-IT" sz="2400" b="1" dirty="0">
                <a:cs typeface="Calibri"/>
              </a:rPr>
              <a:t>di</a:t>
            </a:r>
            <a:r>
              <a:rPr lang="it-IT" sz="2400" b="1" spc="-15" dirty="0">
                <a:cs typeface="Calibri"/>
              </a:rPr>
              <a:t> </a:t>
            </a:r>
            <a:r>
              <a:rPr lang="it-IT" sz="2400" b="1" dirty="0">
                <a:cs typeface="Calibri"/>
              </a:rPr>
              <a:t>30</a:t>
            </a:r>
            <a:r>
              <a:rPr lang="it-IT" sz="2400" b="1" spc="-15" dirty="0">
                <a:cs typeface="Calibri"/>
              </a:rPr>
              <a:t> </a:t>
            </a:r>
            <a:r>
              <a:rPr lang="it-IT" sz="2400" b="1" spc="-5" dirty="0" err="1">
                <a:cs typeface="Calibri"/>
              </a:rPr>
              <a:t>cfu</a:t>
            </a:r>
            <a:r>
              <a:rPr lang="it-IT" sz="2400" b="1" spc="-5" dirty="0">
                <a:cs typeface="Calibri"/>
              </a:rPr>
              <a:t>:</a:t>
            </a:r>
            <a:endParaRPr lang="it-IT" sz="2400" dirty="0">
              <a:cs typeface="Calibri"/>
            </a:endParaRPr>
          </a:p>
          <a:p>
            <a:pPr marL="927100" lvl="1" indent="-457200">
              <a:lnSpc>
                <a:spcPct val="100000"/>
              </a:lnSpc>
              <a:spcBef>
                <a:spcPts val="710"/>
              </a:spcBef>
              <a:buClr>
                <a:srgbClr val="CC0000"/>
              </a:buClr>
              <a:buSzPct val="75000"/>
              <a:buAutoNum type="alphaLcParenR"/>
              <a:tabLst>
                <a:tab pos="926465" algn="l"/>
                <a:tab pos="927100" algn="l"/>
              </a:tabLst>
            </a:pPr>
            <a:r>
              <a:rPr lang="it-IT" sz="2400" b="1" dirty="0">
                <a:cs typeface="Calibri"/>
              </a:rPr>
              <a:t>4</a:t>
            </a:r>
            <a:r>
              <a:rPr lang="it-IT" sz="2400" b="1" spc="-20" dirty="0">
                <a:cs typeface="Calibri"/>
              </a:rPr>
              <a:t> </a:t>
            </a:r>
            <a:r>
              <a:rPr lang="it-IT" sz="2400" b="1" dirty="0">
                <a:cs typeface="Calibri"/>
              </a:rPr>
              <a:t>CFU</a:t>
            </a:r>
            <a:r>
              <a:rPr lang="it-IT" sz="2400" b="1" spc="-20" dirty="0">
                <a:cs typeface="Calibri"/>
              </a:rPr>
              <a:t> </a:t>
            </a:r>
            <a:r>
              <a:rPr lang="it-IT" sz="2400" b="1" spc="-15" dirty="0">
                <a:cs typeface="Calibri"/>
              </a:rPr>
              <a:t>area</a:t>
            </a:r>
            <a:r>
              <a:rPr lang="it-IT" sz="2400" b="1" spc="-10" dirty="0">
                <a:cs typeface="Calibri"/>
              </a:rPr>
              <a:t> pedagogica</a:t>
            </a:r>
            <a:endParaRPr lang="it-IT" sz="2400" dirty="0">
              <a:cs typeface="Calibri"/>
            </a:endParaRPr>
          </a:p>
          <a:p>
            <a:pPr marL="927100" lvl="1" indent="-457200">
              <a:lnSpc>
                <a:spcPct val="100000"/>
              </a:lnSpc>
              <a:spcBef>
                <a:spcPts val="200"/>
              </a:spcBef>
              <a:buClr>
                <a:srgbClr val="CC0000"/>
              </a:buClr>
              <a:buSzPct val="75000"/>
              <a:buAutoNum type="alphaLcParenR"/>
              <a:tabLst>
                <a:tab pos="926465" algn="l"/>
                <a:tab pos="927100" algn="l"/>
              </a:tabLst>
            </a:pPr>
            <a:r>
              <a:rPr lang="it-IT" sz="2400" b="1" dirty="0">
                <a:cs typeface="Calibri"/>
              </a:rPr>
              <a:t>3</a:t>
            </a:r>
            <a:r>
              <a:rPr lang="it-IT" sz="2400" b="1" spc="-35" dirty="0">
                <a:cs typeface="Calibri"/>
              </a:rPr>
              <a:t> </a:t>
            </a:r>
            <a:r>
              <a:rPr lang="it-IT" sz="2400" b="1" dirty="0">
                <a:cs typeface="Calibri"/>
              </a:rPr>
              <a:t>CFU</a:t>
            </a:r>
            <a:r>
              <a:rPr lang="it-IT" sz="2400" b="1" spc="-30" dirty="0">
                <a:cs typeface="Calibri"/>
              </a:rPr>
              <a:t> </a:t>
            </a:r>
            <a:r>
              <a:rPr lang="it-IT" sz="2400" b="1" spc="-5" dirty="0">
                <a:cs typeface="Calibri"/>
              </a:rPr>
              <a:t>sull’</a:t>
            </a:r>
            <a:r>
              <a:rPr lang="it-IT" sz="2400" b="1" spc="-5" dirty="0" err="1">
                <a:cs typeface="Calibri"/>
              </a:rPr>
              <a:t>inclusivita</a:t>
            </a:r>
            <a:r>
              <a:rPr lang="it-IT" sz="2400" b="1" spc="-5" dirty="0">
                <a:cs typeface="Calibri"/>
              </a:rPr>
              <a:t>’</a:t>
            </a:r>
            <a:endParaRPr lang="it-IT" sz="2400" dirty="0">
              <a:cs typeface="Calibri"/>
            </a:endParaRPr>
          </a:p>
          <a:p>
            <a:pPr marL="927100" lvl="1" indent="-457200">
              <a:lnSpc>
                <a:spcPct val="100000"/>
              </a:lnSpc>
              <a:spcBef>
                <a:spcPts val="200"/>
              </a:spcBef>
              <a:buClr>
                <a:srgbClr val="CC0000"/>
              </a:buClr>
              <a:buSzPct val="75000"/>
              <a:buAutoNum type="alphaLcParenR"/>
              <a:tabLst>
                <a:tab pos="926465" algn="l"/>
                <a:tab pos="927100" algn="l"/>
              </a:tabLst>
            </a:pPr>
            <a:r>
              <a:rPr lang="it-IT" sz="2400" b="1" dirty="0">
                <a:cs typeface="Calibri"/>
              </a:rPr>
              <a:t>3</a:t>
            </a:r>
            <a:r>
              <a:rPr lang="it-IT" sz="2400" b="1" spc="-15" dirty="0">
                <a:cs typeface="Calibri"/>
              </a:rPr>
              <a:t> </a:t>
            </a:r>
            <a:r>
              <a:rPr lang="it-IT" sz="2400" b="1" dirty="0">
                <a:cs typeface="Calibri"/>
              </a:rPr>
              <a:t>CFU</a:t>
            </a:r>
            <a:r>
              <a:rPr lang="it-IT" sz="2400" b="1" spc="-10" dirty="0">
                <a:cs typeface="Calibri"/>
              </a:rPr>
              <a:t> </a:t>
            </a:r>
            <a:r>
              <a:rPr lang="it-IT" sz="2400" b="1" spc="-15" dirty="0">
                <a:cs typeface="Calibri"/>
              </a:rPr>
              <a:t>area</a:t>
            </a:r>
            <a:r>
              <a:rPr lang="it-IT" sz="2400" b="1" dirty="0">
                <a:cs typeface="Calibri"/>
              </a:rPr>
              <a:t> </a:t>
            </a:r>
            <a:r>
              <a:rPr lang="it-IT" sz="2400" b="1" spc="-10" dirty="0">
                <a:cs typeface="Calibri"/>
              </a:rPr>
              <a:t>linguistico-digitale</a:t>
            </a:r>
            <a:endParaRPr lang="it-IT" sz="2400" dirty="0">
              <a:cs typeface="Calibri"/>
            </a:endParaRPr>
          </a:p>
          <a:p>
            <a:pPr marL="927100" lvl="1" indent="-457200">
              <a:lnSpc>
                <a:spcPct val="100000"/>
              </a:lnSpc>
              <a:spcBef>
                <a:spcPts val="200"/>
              </a:spcBef>
              <a:buClr>
                <a:srgbClr val="CC0000"/>
              </a:buClr>
              <a:buSzPct val="75000"/>
              <a:buAutoNum type="alphaLcParenR"/>
              <a:tabLst>
                <a:tab pos="926465" algn="l"/>
                <a:tab pos="927100" algn="l"/>
              </a:tabLst>
            </a:pPr>
            <a:r>
              <a:rPr lang="it-IT" sz="2400" b="1" dirty="0">
                <a:cs typeface="Calibri"/>
              </a:rPr>
              <a:t>3</a:t>
            </a:r>
            <a:r>
              <a:rPr lang="it-IT" sz="2400" b="1" spc="-10" dirty="0">
                <a:cs typeface="Calibri"/>
              </a:rPr>
              <a:t> </a:t>
            </a:r>
            <a:r>
              <a:rPr lang="it-IT" sz="2400" b="1" dirty="0">
                <a:cs typeface="Calibri"/>
              </a:rPr>
              <a:t>CFU</a:t>
            </a:r>
            <a:r>
              <a:rPr lang="it-IT" sz="2400" b="1" spc="-10" dirty="0">
                <a:cs typeface="Calibri"/>
              </a:rPr>
              <a:t> </a:t>
            </a:r>
            <a:r>
              <a:rPr lang="it-IT" sz="2400" b="1" spc="-15" dirty="0">
                <a:cs typeface="Calibri"/>
              </a:rPr>
              <a:t>settori</a:t>
            </a:r>
            <a:r>
              <a:rPr lang="it-IT" sz="2400" b="1" spc="10" dirty="0">
                <a:cs typeface="Calibri"/>
              </a:rPr>
              <a:t> </a:t>
            </a:r>
            <a:r>
              <a:rPr lang="it-IT" sz="2400" b="1" spc="-15" dirty="0" err="1">
                <a:cs typeface="Calibri"/>
              </a:rPr>
              <a:t>psico</a:t>
            </a:r>
            <a:r>
              <a:rPr lang="it-IT" sz="2400" b="1" spc="-15" dirty="0">
                <a:cs typeface="Calibri"/>
              </a:rPr>
              <a:t>/socio/antropologici</a:t>
            </a:r>
            <a:endParaRPr lang="it-IT" sz="2400" dirty="0">
              <a:cs typeface="Calibri"/>
            </a:endParaRPr>
          </a:p>
          <a:p>
            <a:pPr marL="927100" lvl="1" indent="-457200">
              <a:lnSpc>
                <a:spcPct val="100000"/>
              </a:lnSpc>
              <a:spcBef>
                <a:spcPts val="200"/>
              </a:spcBef>
              <a:buClr>
                <a:srgbClr val="CC0000"/>
              </a:buClr>
              <a:buSzPct val="75000"/>
              <a:buAutoNum type="alphaLcParenR"/>
              <a:tabLst>
                <a:tab pos="926465" algn="l"/>
                <a:tab pos="927100" algn="l"/>
              </a:tabLst>
            </a:pPr>
            <a:r>
              <a:rPr lang="it-IT" sz="2400" b="1" dirty="0">
                <a:cs typeface="Calibri"/>
              </a:rPr>
              <a:t>6</a:t>
            </a:r>
            <a:r>
              <a:rPr lang="it-IT" sz="2400" b="1" spc="-25" dirty="0">
                <a:cs typeface="Calibri"/>
              </a:rPr>
              <a:t> </a:t>
            </a:r>
            <a:r>
              <a:rPr lang="it-IT" sz="2400" b="1" dirty="0">
                <a:cs typeface="Calibri"/>
              </a:rPr>
              <a:t>CFU</a:t>
            </a:r>
            <a:r>
              <a:rPr lang="it-IT" sz="2400" b="1" spc="-30" dirty="0">
                <a:cs typeface="Calibri"/>
              </a:rPr>
              <a:t> </a:t>
            </a:r>
            <a:r>
              <a:rPr lang="it-IT" sz="2400" b="1" spc="-5" dirty="0">
                <a:cs typeface="Calibri"/>
              </a:rPr>
              <a:t>sulle</a:t>
            </a:r>
            <a:r>
              <a:rPr lang="it-IT" sz="2400" b="1" spc="-15" dirty="0">
                <a:cs typeface="Calibri"/>
              </a:rPr>
              <a:t> </a:t>
            </a:r>
            <a:r>
              <a:rPr lang="it-IT" sz="2400" b="1" spc="-5" dirty="0">
                <a:cs typeface="Calibri"/>
              </a:rPr>
              <a:t>discipline</a:t>
            </a:r>
            <a:endParaRPr lang="it-IT" sz="2400" dirty="0">
              <a:cs typeface="Calibri"/>
            </a:endParaRPr>
          </a:p>
          <a:p>
            <a:pPr marL="927100" lvl="1" indent="-457200">
              <a:lnSpc>
                <a:spcPct val="100000"/>
              </a:lnSpc>
              <a:spcBef>
                <a:spcPts val="200"/>
              </a:spcBef>
              <a:buClr>
                <a:srgbClr val="CC0000"/>
              </a:buClr>
              <a:buSzPct val="75000"/>
              <a:buAutoNum type="alphaLcParenR"/>
              <a:tabLst>
                <a:tab pos="926465" algn="l"/>
                <a:tab pos="927100" algn="l"/>
              </a:tabLst>
            </a:pPr>
            <a:r>
              <a:rPr lang="it-IT" sz="2400" b="1" dirty="0">
                <a:cs typeface="Calibri"/>
              </a:rPr>
              <a:t>2</a:t>
            </a:r>
            <a:r>
              <a:rPr lang="it-IT" sz="2400" b="1" spc="-25" dirty="0">
                <a:cs typeface="Calibri"/>
              </a:rPr>
              <a:t> </a:t>
            </a:r>
            <a:r>
              <a:rPr lang="it-IT" sz="2400" b="1" dirty="0">
                <a:cs typeface="Calibri"/>
              </a:rPr>
              <a:t>CFU</a:t>
            </a:r>
            <a:r>
              <a:rPr lang="it-IT" sz="2400" b="1" spc="-20" dirty="0">
                <a:cs typeface="Calibri"/>
              </a:rPr>
              <a:t> </a:t>
            </a:r>
            <a:r>
              <a:rPr lang="it-IT" sz="2400" b="1" spc="-5" dirty="0">
                <a:cs typeface="Calibri"/>
              </a:rPr>
              <a:t>legislazione</a:t>
            </a:r>
            <a:r>
              <a:rPr lang="it-IT" sz="2400" b="1" spc="-25" dirty="0">
                <a:cs typeface="Calibri"/>
              </a:rPr>
              <a:t> </a:t>
            </a:r>
            <a:r>
              <a:rPr lang="it-IT" sz="2400" b="1" spc="-10" dirty="0">
                <a:cs typeface="Calibri"/>
              </a:rPr>
              <a:t>scolastica</a:t>
            </a:r>
            <a:endParaRPr lang="it-IT" sz="2400" dirty="0">
              <a:cs typeface="Calibri"/>
            </a:endParaRPr>
          </a:p>
          <a:p>
            <a:pPr marL="927100" lvl="1" indent="-457200">
              <a:lnSpc>
                <a:spcPct val="100000"/>
              </a:lnSpc>
              <a:spcBef>
                <a:spcPts val="200"/>
              </a:spcBef>
              <a:buClr>
                <a:srgbClr val="CC0000"/>
              </a:buClr>
              <a:buSzPct val="75000"/>
              <a:buAutoNum type="alphaLcParenR"/>
              <a:tabLst>
                <a:tab pos="926465" algn="l"/>
                <a:tab pos="927100" algn="l"/>
              </a:tabLst>
            </a:pPr>
            <a:r>
              <a:rPr lang="it-IT" sz="2400" b="1" dirty="0">
                <a:cs typeface="Calibri"/>
              </a:rPr>
              <a:t>9</a:t>
            </a:r>
            <a:r>
              <a:rPr lang="it-IT" sz="2400" b="1" spc="-25" dirty="0">
                <a:cs typeface="Calibri"/>
              </a:rPr>
              <a:t> </a:t>
            </a:r>
            <a:r>
              <a:rPr lang="it-IT" sz="2400" b="1" dirty="0">
                <a:cs typeface="Calibri"/>
              </a:rPr>
              <a:t>CFU</a:t>
            </a:r>
            <a:r>
              <a:rPr lang="it-IT" sz="2400" b="1" spc="-25" dirty="0">
                <a:cs typeface="Calibri"/>
              </a:rPr>
              <a:t> </a:t>
            </a:r>
            <a:r>
              <a:rPr lang="it-IT" sz="2400" b="1" dirty="0">
                <a:cs typeface="Calibri"/>
              </a:rPr>
              <a:t>di</a:t>
            </a:r>
            <a:r>
              <a:rPr lang="it-IT" sz="2400" b="1" spc="-20" dirty="0">
                <a:cs typeface="Calibri"/>
              </a:rPr>
              <a:t> </a:t>
            </a:r>
            <a:r>
              <a:rPr lang="it-IT" sz="2400" b="1" spc="-10" dirty="0">
                <a:cs typeface="Calibri"/>
              </a:rPr>
              <a:t>tirocinio</a:t>
            </a:r>
            <a:r>
              <a:rPr lang="it-IT" sz="2400" b="1" spc="-25" dirty="0">
                <a:cs typeface="Calibri"/>
              </a:rPr>
              <a:t> </a:t>
            </a:r>
            <a:r>
              <a:rPr lang="it-IT" sz="2400" b="1" spc="-15" dirty="0">
                <a:cs typeface="Calibri"/>
              </a:rPr>
              <a:t>indiretto</a:t>
            </a:r>
            <a:endParaRPr lang="it-IT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170427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59099" y="2194496"/>
            <a:ext cx="10277340" cy="3635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5080" indent="-342900">
              <a:lnSpc>
                <a:spcPct val="107000"/>
              </a:lnSpc>
              <a:spcBef>
                <a:spcPts val="100"/>
              </a:spcBef>
              <a:buClr>
                <a:srgbClr val="CC0000"/>
              </a:buClr>
              <a:buFont typeface="Symbol"/>
              <a:buChar char=""/>
              <a:tabLst>
                <a:tab pos="354965" algn="l"/>
                <a:tab pos="355600" algn="l"/>
              </a:tabLst>
            </a:pPr>
            <a:r>
              <a:rPr lang="it-IT" sz="2400" b="1" spc="-10" dirty="0">
                <a:cs typeface="Calibri"/>
              </a:rPr>
              <a:t>Invece, per chi non dovesse superare il concorso e fosse in  possesso dei 24 CFU richiesti ad oggi dalla normativa, i CFU  da conseguire per l’abilitazione sono 36</a:t>
            </a:r>
            <a:r>
              <a:rPr lang="it-IT" sz="2400" b="1" spc="-10" dirty="0" smtClean="0">
                <a:cs typeface="Calibri"/>
              </a:rPr>
              <a:t>:</a:t>
            </a:r>
          </a:p>
          <a:p>
            <a:pPr marL="12700" marR="5080">
              <a:lnSpc>
                <a:spcPct val="107000"/>
              </a:lnSpc>
              <a:spcBef>
                <a:spcPts val="100"/>
              </a:spcBef>
              <a:buClr>
                <a:srgbClr val="CC0000"/>
              </a:buClr>
              <a:tabLst>
                <a:tab pos="354965" algn="l"/>
                <a:tab pos="355600" algn="l"/>
              </a:tabLst>
            </a:pPr>
            <a:endParaRPr lang="it-IT" sz="2400" b="1" spc="-10" dirty="0"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20"/>
              </a:spcBef>
              <a:buClr>
                <a:srgbClr val="CC0000"/>
              </a:buClr>
              <a:buAutoNum type="alphaUcParenR"/>
              <a:tabLst>
                <a:tab pos="355600" algn="l"/>
              </a:tabLst>
            </a:pPr>
            <a:r>
              <a:rPr lang="it-IT" sz="2400" b="1" spc="-10" dirty="0">
                <a:cs typeface="Calibri"/>
              </a:rPr>
              <a:t>3 CFU area pedagogica</a:t>
            </a:r>
          </a:p>
          <a:p>
            <a:pPr marL="355600" indent="-342900">
              <a:lnSpc>
                <a:spcPct val="100000"/>
              </a:lnSpc>
              <a:spcBef>
                <a:spcPts val="114"/>
              </a:spcBef>
              <a:buClr>
                <a:srgbClr val="CC0000"/>
              </a:buClr>
              <a:buAutoNum type="alphaUcParenR"/>
              <a:tabLst>
                <a:tab pos="355600" algn="l"/>
              </a:tabLst>
            </a:pPr>
            <a:r>
              <a:rPr lang="it-IT" sz="2400" b="1" spc="-10" dirty="0">
                <a:cs typeface="Calibri"/>
              </a:rPr>
              <a:t>13 CFU di tirocinio diretto e indiretto</a:t>
            </a:r>
          </a:p>
          <a:p>
            <a:pPr marL="355600" indent="-342900">
              <a:lnSpc>
                <a:spcPct val="100000"/>
              </a:lnSpc>
              <a:spcBef>
                <a:spcPts val="204"/>
              </a:spcBef>
              <a:buClr>
                <a:srgbClr val="CC0000"/>
              </a:buClr>
              <a:buAutoNum type="alphaUcParenR"/>
              <a:tabLst>
                <a:tab pos="355600" algn="l"/>
              </a:tabLst>
            </a:pPr>
            <a:r>
              <a:rPr lang="it-IT" sz="2400" b="1" spc="-10" dirty="0">
                <a:cs typeface="Calibri"/>
              </a:rPr>
              <a:t>3 CFU area linguistico-digitale</a:t>
            </a:r>
          </a:p>
          <a:p>
            <a:pPr marL="355600" indent="-342900">
              <a:lnSpc>
                <a:spcPct val="100000"/>
              </a:lnSpc>
              <a:spcBef>
                <a:spcPts val="200"/>
              </a:spcBef>
              <a:buClr>
                <a:srgbClr val="CC0000"/>
              </a:buClr>
              <a:buAutoNum type="alphaUcParenR"/>
              <a:tabLst>
                <a:tab pos="355600" algn="l"/>
              </a:tabLst>
            </a:pPr>
            <a:r>
              <a:rPr lang="it-IT" sz="2400" b="1" spc="-10" dirty="0">
                <a:cs typeface="Calibri"/>
              </a:rPr>
              <a:t>15 CFU didattica delle discipline</a:t>
            </a:r>
          </a:p>
          <a:p>
            <a:pPr marL="355600" indent="-342900">
              <a:lnSpc>
                <a:spcPct val="100000"/>
              </a:lnSpc>
              <a:spcBef>
                <a:spcPts val="195"/>
              </a:spcBef>
              <a:buClr>
                <a:srgbClr val="CC0000"/>
              </a:buClr>
              <a:buAutoNum type="alphaUcParenR"/>
              <a:tabLst>
                <a:tab pos="355600" algn="l"/>
              </a:tabLst>
            </a:pPr>
            <a:r>
              <a:rPr lang="it-IT" sz="2400" b="1" spc="-10" dirty="0">
                <a:cs typeface="Calibri"/>
              </a:rPr>
              <a:t>2 CFU sulla legislazione scolastica</a:t>
            </a:r>
          </a:p>
        </p:txBody>
      </p:sp>
    </p:spTree>
    <p:extLst>
      <p:ext uri="{BB962C8B-B14F-4D97-AF65-F5344CB8AC3E}">
        <p14:creationId xmlns:p14="http://schemas.microsoft.com/office/powerpoint/2010/main" val="14521237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47731" y="1972255"/>
            <a:ext cx="11140224" cy="3012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965" marR="5080" indent="-342900" algn="just">
              <a:lnSpc>
                <a:spcPct val="107100"/>
              </a:lnSpc>
              <a:spcBef>
                <a:spcPts val="100"/>
              </a:spcBef>
              <a:buClr>
                <a:srgbClr val="CC0000"/>
              </a:buClr>
              <a:buFont typeface="Symbol"/>
              <a:buChar char=""/>
              <a:tabLst>
                <a:tab pos="355600" algn="l"/>
              </a:tabLst>
            </a:pPr>
            <a:r>
              <a:rPr lang="it-IT" sz="2400" b="1" spc="-10" dirty="0">
                <a:cs typeface="Calibri"/>
              </a:rPr>
              <a:t>La prova finale abilitante per chi ha i 60 CFU consiste in uno  scritto e in una lezione simulata.</a:t>
            </a:r>
          </a:p>
          <a:p>
            <a:pPr marL="354330" marR="5080" indent="-342265" algn="just">
              <a:lnSpc>
                <a:spcPct val="107000"/>
              </a:lnSpc>
              <a:spcBef>
                <a:spcPts val="570"/>
              </a:spcBef>
              <a:buClr>
                <a:srgbClr val="CC0000"/>
              </a:buClr>
              <a:buFont typeface="Symbol"/>
              <a:buChar char=""/>
              <a:tabLst>
                <a:tab pos="355600" algn="l"/>
              </a:tabLst>
            </a:pPr>
            <a:r>
              <a:rPr lang="it-IT" sz="2400" b="1" spc="-10" dirty="0">
                <a:cs typeface="Calibri"/>
              </a:rPr>
              <a:t>La prova scritta consiste in un’analisi critica di episodi/casi  affrontati durante le attività di tirocinio ed è finalizzata ad  accertare le competenze acquisite durante il tirocinio e  nell’ambito della didattica disciplinare.</a:t>
            </a:r>
          </a:p>
          <a:p>
            <a:pPr marL="354965" marR="5715" indent="-342900" algn="just">
              <a:lnSpc>
                <a:spcPct val="107000"/>
              </a:lnSpc>
              <a:spcBef>
                <a:spcPts val="580"/>
              </a:spcBef>
              <a:buClr>
                <a:srgbClr val="CC0000"/>
              </a:buClr>
              <a:buFont typeface="Symbol"/>
              <a:buChar char=""/>
              <a:tabLst>
                <a:tab pos="355600" algn="l"/>
              </a:tabLst>
            </a:pPr>
            <a:r>
              <a:rPr lang="it-IT" sz="2400" b="1" spc="-10" dirty="0">
                <a:cs typeface="Calibri"/>
              </a:rPr>
              <a:t>La prova orale ha una durata di circa 45 minuti e consiste  nella presentazione di un’attività didattica innovativa con  l’ausilio di tecnologie digitali e multimediali.</a:t>
            </a:r>
          </a:p>
        </p:txBody>
      </p:sp>
    </p:spTree>
    <p:extLst>
      <p:ext uri="{BB962C8B-B14F-4D97-AF65-F5344CB8AC3E}">
        <p14:creationId xmlns:p14="http://schemas.microsoft.com/office/powerpoint/2010/main" val="19052691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95460" y="1056068"/>
            <a:ext cx="10650828" cy="4161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965" marR="5080" indent="-342900" algn="just">
              <a:lnSpc>
                <a:spcPct val="107100"/>
              </a:lnSpc>
              <a:spcBef>
                <a:spcPts val="100"/>
              </a:spcBef>
              <a:buClr>
                <a:srgbClr val="CC0000"/>
              </a:buClr>
              <a:buFont typeface="Symbol"/>
              <a:buChar char=""/>
              <a:tabLst>
                <a:tab pos="355600" algn="l"/>
              </a:tabLst>
            </a:pPr>
            <a:r>
              <a:rPr lang="it-IT" sz="2400" b="1" spc="-10" dirty="0">
                <a:cs typeface="Calibri"/>
              </a:rPr>
              <a:t>Per chi partecipa al concorso sulla base dei 3 anni di servizio o dei  24 CFU e non ha ancora conseguito </a:t>
            </a:r>
            <a:r>
              <a:rPr lang="it-IT" sz="2400" b="1" spc="-10" dirty="0" smtClean="0">
                <a:cs typeface="Calibri"/>
              </a:rPr>
              <a:t>i CFU necessari, </a:t>
            </a:r>
            <a:r>
              <a:rPr lang="it-IT" sz="2400" b="1" spc="-10" dirty="0">
                <a:cs typeface="Calibri"/>
              </a:rPr>
              <a:t>la prova scritta per  l’abilitazione consiste in un elaborato di progettazione didattica  innovativa (unità didattica…), mentre rimane inalterata la  modalità di svolgimento della prova orale.</a:t>
            </a:r>
          </a:p>
          <a:p>
            <a:pPr marL="354965" marR="5080" indent="-342900" algn="just">
              <a:lnSpc>
                <a:spcPct val="107100"/>
              </a:lnSpc>
              <a:spcBef>
                <a:spcPts val="100"/>
              </a:spcBef>
              <a:buClr>
                <a:srgbClr val="CC0000"/>
              </a:buClr>
              <a:buFont typeface="Symbol"/>
              <a:buChar char=""/>
              <a:tabLst>
                <a:tab pos="355600" algn="l"/>
              </a:tabLst>
            </a:pPr>
            <a:r>
              <a:rPr lang="it-IT" sz="2400" b="1" spc="-10" dirty="0">
                <a:cs typeface="Calibri"/>
              </a:rPr>
              <a:t>Per ogni prova la commissione ha a disposizione 10 punti.</a:t>
            </a:r>
          </a:p>
          <a:p>
            <a:pPr marL="354965" marR="5080" indent="-342900" algn="just">
              <a:lnSpc>
                <a:spcPct val="107100"/>
              </a:lnSpc>
              <a:spcBef>
                <a:spcPts val="100"/>
              </a:spcBef>
              <a:buClr>
                <a:srgbClr val="CC0000"/>
              </a:buClr>
              <a:buFont typeface="Symbol"/>
              <a:buChar char=""/>
              <a:tabLst>
                <a:tab pos="355600" algn="l"/>
              </a:tabLst>
            </a:pPr>
            <a:r>
              <a:rPr lang="it-IT" sz="2400" b="1" spc="-10" dirty="0">
                <a:cs typeface="Calibri"/>
              </a:rPr>
              <a:t>Per superare la prova occorre conseguire una valutazione di</a:t>
            </a:r>
          </a:p>
          <a:p>
            <a:pPr marL="354965" marR="5080" indent="-342900" algn="just">
              <a:lnSpc>
                <a:spcPct val="107100"/>
              </a:lnSpc>
              <a:spcBef>
                <a:spcPts val="100"/>
              </a:spcBef>
              <a:buClr>
                <a:srgbClr val="CC0000"/>
              </a:buClr>
              <a:buFont typeface="Symbol"/>
              <a:buChar char=""/>
              <a:tabLst>
                <a:tab pos="355600" algn="l"/>
              </a:tabLst>
            </a:pPr>
            <a:r>
              <a:rPr lang="it-IT" sz="2400" b="1" spc="-10" dirty="0">
                <a:cs typeface="Calibri"/>
              </a:rPr>
              <a:t>almeno 7/10 sia nella prova scritta sia in quella orale.</a:t>
            </a:r>
          </a:p>
          <a:p>
            <a:pPr marL="354965" marR="5080" indent="-342900" algn="just">
              <a:lnSpc>
                <a:spcPct val="107100"/>
              </a:lnSpc>
              <a:spcBef>
                <a:spcPts val="100"/>
              </a:spcBef>
              <a:buClr>
                <a:srgbClr val="CC0000"/>
              </a:buClr>
              <a:buFont typeface="Symbol"/>
              <a:buChar char=""/>
              <a:tabLst>
                <a:tab pos="355600" algn="l"/>
              </a:tabLst>
            </a:pPr>
            <a:r>
              <a:rPr lang="it-IT" sz="2400" b="1" spc="-10" dirty="0">
                <a:cs typeface="Calibri"/>
              </a:rPr>
              <a:t>Superata la prova, si consegue l’abilitazione all’insegnamento per  la relativa classe di concorso e si è avviati, prima della conferma in  ruolo, al percorso di formazione per l’acquisizione dei 30 CFU  sopra </a:t>
            </a:r>
            <a:r>
              <a:rPr lang="it-IT" sz="2800" b="1" spc="-10" dirty="0">
                <a:cs typeface="Calibri"/>
              </a:rPr>
              <a:t>elencati.</a:t>
            </a:r>
          </a:p>
        </p:txBody>
      </p:sp>
    </p:spTree>
    <p:extLst>
      <p:ext uri="{BB962C8B-B14F-4D97-AF65-F5344CB8AC3E}">
        <p14:creationId xmlns:p14="http://schemas.microsoft.com/office/powerpoint/2010/main" val="25494854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210614" y="2873549"/>
            <a:ext cx="9607639" cy="1260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965" marR="5080" indent="-342900" algn="just">
              <a:lnSpc>
                <a:spcPct val="107000"/>
              </a:lnSpc>
              <a:spcBef>
                <a:spcPts val="100"/>
              </a:spcBef>
              <a:buClr>
                <a:srgbClr val="CC0000"/>
              </a:buClr>
              <a:buFont typeface="Symbol"/>
              <a:buChar char=""/>
              <a:tabLst>
                <a:tab pos="355600" algn="l"/>
              </a:tabLst>
            </a:pPr>
            <a:r>
              <a:rPr lang="it-IT" sz="2400" b="1" spc="-10" dirty="0">
                <a:cs typeface="Calibri"/>
              </a:rPr>
              <a:t>Per lo svolgimento delle attività di tirocinio, i Centri si dovranno avvalere  di personale docente in servizio presso un’istituzione scolastica  Secondaria di primo e secondo grado</a:t>
            </a:r>
            <a:r>
              <a:rPr lang="it-IT" sz="2400" b="1" spc="-10" dirty="0" smtClean="0">
                <a:cs typeface="Calibri"/>
              </a:rPr>
              <a:t>.</a:t>
            </a:r>
            <a:endParaRPr lang="it-IT" sz="2400" b="1" spc="-1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86556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403797" y="935111"/>
            <a:ext cx="10006885" cy="5000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965" marR="5715" indent="-342900" algn="just">
              <a:lnSpc>
                <a:spcPct val="107000"/>
              </a:lnSpc>
              <a:spcBef>
                <a:spcPts val="100"/>
              </a:spcBef>
              <a:buClr>
                <a:srgbClr val="CC0000"/>
              </a:buClr>
              <a:buFont typeface="Symbol"/>
              <a:buChar char=""/>
              <a:tabLst>
                <a:tab pos="355600" algn="l"/>
              </a:tabLst>
            </a:pPr>
            <a:r>
              <a:rPr lang="it-IT" sz="2400" b="1" spc="-10" dirty="0">
                <a:cs typeface="Calibri"/>
              </a:rPr>
              <a:t>Gli USR sono chiamati a produrre l’elenco dei Centri di Formazione  accreditati per lo svolgimento dei </a:t>
            </a:r>
            <a:r>
              <a:rPr lang="it-IT" sz="2400" b="1" spc="-10" dirty="0" smtClean="0">
                <a:cs typeface="Calibri"/>
              </a:rPr>
              <a:t>percorsi </a:t>
            </a:r>
            <a:r>
              <a:rPr lang="it-IT" sz="2400" b="1" spc="-10" dirty="0">
                <a:cs typeface="Calibri"/>
              </a:rPr>
              <a:t>di formazione iniziale.</a:t>
            </a:r>
          </a:p>
          <a:p>
            <a:pPr marL="355600" marR="5080" indent="-343535" algn="just">
              <a:lnSpc>
                <a:spcPct val="107000"/>
              </a:lnSpc>
              <a:spcBef>
                <a:spcPts val="480"/>
              </a:spcBef>
              <a:buClr>
                <a:srgbClr val="CC0000"/>
              </a:buClr>
              <a:buFont typeface="Symbol"/>
              <a:buChar char=""/>
              <a:tabLst>
                <a:tab pos="355600" algn="l"/>
              </a:tabLst>
            </a:pPr>
            <a:r>
              <a:rPr lang="it-IT" sz="2400" b="1" spc="-10" dirty="0">
                <a:cs typeface="Calibri"/>
              </a:rPr>
              <a:t>Viene stabilito per decreto un costo massimo (a carico dei diretti  interessati) pari a 2.500 € per il percorso abilitante di 60 CFU.</a:t>
            </a:r>
          </a:p>
          <a:p>
            <a:pPr marL="353695" marR="5715" indent="-341630" algn="just">
              <a:lnSpc>
                <a:spcPct val="107000"/>
              </a:lnSpc>
              <a:spcBef>
                <a:spcPts val="480"/>
              </a:spcBef>
              <a:buClr>
                <a:srgbClr val="CC0000"/>
              </a:buClr>
              <a:buFont typeface="Symbol"/>
              <a:buChar char=""/>
              <a:tabLst>
                <a:tab pos="355600" algn="l"/>
              </a:tabLst>
            </a:pPr>
            <a:r>
              <a:rPr lang="it-IT" sz="2400" b="1" spc="-10" dirty="0">
                <a:cs typeface="Calibri"/>
              </a:rPr>
              <a:t>Per gli altri percorsi abilitanti destinati a chi ha i 3 anni di servizio, ai  vincitori di concorso senza i 60 CFU, chi deve integrare i 24 CFU già  posseduti e agli studenti universitari, il costo massimo è 2.000 €.</a:t>
            </a:r>
          </a:p>
          <a:p>
            <a:pPr marL="354965" marR="5080" indent="-342900" algn="just">
              <a:lnSpc>
                <a:spcPct val="107000"/>
              </a:lnSpc>
              <a:buClr>
                <a:srgbClr val="CC0000"/>
              </a:buClr>
              <a:buFont typeface="Symbol"/>
              <a:buChar char=""/>
              <a:tabLst>
                <a:tab pos="355600" algn="l"/>
              </a:tabLst>
            </a:pPr>
            <a:r>
              <a:rPr lang="it-IT" sz="2400" b="1" spc="-10" dirty="0">
                <a:cs typeface="Calibri"/>
              </a:rPr>
              <a:t>Il costo massimo per la </a:t>
            </a:r>
            <a:r>
              <a:rPr lang="it-IT" sz="2400" b="1" spc="-10" dirty="0" err="1" smtClean="0">
                <a:cs typeface="Calibri"/>
              </a:rPr>
              <a:t>partecipzione</a:t>
            </a:r>
            <a:r>
              <a:rPr lang="it-IT" sz="2400" b="1" spc="-10" dirty="0" smtClean="0">
                <a:cs typeface="Calibri"/>
              </a:rPr>
              <a:t> </a:t>
            </a:r>
            <a:r>
              <a:rPr lang="it-IT" sz="2400" b="1" spc="-10" dirty="0">
                <a:cs typeface="Calibri"/>
              </a:rPr>
              <a:t>alla prova finale è</a:t>
            </a:r>
            <a:r>
              <a:rPr lang="it-IT" sz="2400" b="1" spc="-10" dirty="0" smtClean="0">
                <a:cs typeface="Calibri"/>
              </a:rPr>
              <a:t> </a:t>
            </a:r>
            <a:r>
              <a:rPr lang="it-IT" sz="2400" b="1" spc="-10" dirty="0">
                <a:cs typeface="Calibri"/>
              </a:rPr>
              <a:t>stabilito ad una  cifra pari a 150 €.</a:t>
            </a:r>
          </a:p>
          <a:p>
            <a:pPr marL="355600" indent="-342900" algn="just">
              <a:lnSpc>
                <a:spcPct val="100000"/>
              </a:lnSpc>
              <a:spcBef>
                <a:spcPts val="114"/>
              </a:spcBef>
              <a:buClr>
                <a:srgbClr val="CC0000"/>
              </a:buClr>
              <a:buFont typeface="Symbol"/>
              <a:buChar char=""/>
              <a:tabLst>
                <a:tab pos="355600" algn="l"/>
              </a:tabLst>
            </a:pPr>
            <a:r>
              <a:rPr lang="it-IT" sz="2400" b="1" spc="-10" dirty="0">
                <a:cs typeface="Calibri"/>
              </a:rPr>
              <a:t>Questi prezzi verranno ricalcolati periodicamente ogni 3 anni.</a:t>
            </a:r>
          </a:p>
          <a:p>
            <a:pPr marL="354330" marR="5715" indent="-342265" algn="just">
              <a:lnSpc>
                <a:spcPct val="107000"/>
              </a:lnSpc>
              <a:spcBef>
                <a:spcPts val="365"/>
              </a:spcBef>
              <a:buClr>
                <a:srgbClr val="CC0000"/>
              </a:buClr>
              <a:buFont typeface="Symbol"/>
              <a:buChar char=""/>
              <a:tabLst>
                <a:tab pos="355600" algn="l"/>
              </a:tabLst>
            </a:pPr>
            <a:r>
              <a:rPr lang="it-IT" sz="2400" b="1" spc="-10" dirty="0">
                <a:cs typeface="Calibri"/>
              </a:rPr>
              <a:t>in prima applicazione le prove dovranno concludersi entro il 31 maggio  2024.</a:t>
            </a:r>
          </a:p>
        </p:txBody>
      </p:sp>
    </p:spTree>
    <p:extLst>
      <p:ext uri="{BB962C8B-B14F-4D97-AF65-F5344CB8AC3E}">
        <p14:creationId xmlns:p14="http://schemas.microsoft.com/office/powerpoint/2010/main" val="39589319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1972" y="181129"/>
            <a:ext cx="10573555" cy="5961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330" marR="5080" indent="-342265" algn="just">
              <a:lnSpc>
                <a:spcPct val="106900"/>
              </a:lnSpc>
              <a:spcBef>
                <a:spcPts val="100"/>
              </a:spcBef>
              <a:buClr>
                <a:srgbClr val="CC0000"/>
              </a:buClr>
              <a:buFont typeface="Symbol"/>
              <a:buChar char=""/>
              <a:tabLst>
                <a:tab pos="355600" algn="l"/>
              </a:tabLst>
            </a:pPr>
            <a:r>
              <a:rPr lang="it-IT" sz="2400" b="1" spc="-10" dirty="0">
                <a:cs typeface="Calibri"/>
              </a:rPr>
              <a:t>In una fase transitoria coloro che non hanno i 3 anni di servizio di cui sopra o i 24  CFU entro ottobre 2022, potranno partecipare alla prova concorsuale se entro la  data indicata dal bando conseguiranno 30 CFU:</a:t>
            </a:r>
          </a:p>
          <a:p>
            <a:pPr marL="355600" indent="-342900">
              <a:lnSpc>
                <a:spcPct val="100000"/>
              </a:lnSpc>
              <a:spcBef>
                <a:spcPts val="555"/>
              </a:spcBef>
              <a:buClr>
                <a:srgbClr val="CC0000"/>
              </a:buClr>
              <a:buSzPct val="105555"/>
              <a:buAutoNum type="alphaLcParenR"/>
              <a:tabLst>
                <a:tab pos="354965" algn="l"/>
                <a:tab pos="355600" algn="l"/>
              </a:tabLst>
            </a:pPr>
            <a:r>
              <a:rPr lang="it-IT" sz="2400" b="1" spc="-10" dirty="0">
                <a:cs typeface="Calibri"/>
              </a:rPr>
              <a:t>6 CFU area pedagogica</a:t>
            </a:r>
          </a:p>
          <a:p>
            <a:pPr marL="355600" indent="-342900">
              <a:lnSpc>
                <a:spcPct val="100000"/>
              </a:lnSpc>
              <a:spcBef>
                <a:spcPts val="204"/>
              </a:spcBef>
              <a:buClr>
                <a:srgbClr val="CC0000"/>
              </a:buClr>
              <a:buSzPct val="105555"/>
              <a:buAutoNum type="alphaLcParenR"/>
              <a:tabLst>
                <a:tab pos="354965" algn="l"/>
                <a:tab pos="355600" algn="l"/>
              </a:tabLst>
            </a:pPr>
            <a:r>
              <a:rPr lang="it-IT" sz="2400" b="1" spc="-10" dirty="0">
                <a:cs typeface="Calibri"/>
              </a:rPr>
              <a:t>5 CFU tirocinio diretto</a:t>
            </a:r>
          </a:p>
          <a:p>
            <a:pPr marL="355600" indent="-342900">
              <a:lnSpc>
                <a:spcPct val="100000"/>
              </a:lnSpc>
              <a:spcBef>
                <a:spcPts val="75"/>
              </a:spcBef>
              <a:buClr>
                <a:srgbClr val="CC0000"/>
              </a:buClr>
              <a:buSzPct val="105555"/>
              <a:buAutoNum type="alphaLcParenR"/>
              <a:tabLst>
                <a:tab pos="354965" algn="l"/>
                <a:tab pos="355600" algn="l"/>
              </a:tabLst>
            </a:pPr>
            <a:r>
              <a:rPr lang="it-IT" sz="2400" b="1" spc="-10" dirty="0">
                <a:cs typeface="Calibri"/>
              </a:rPr>
              <a:t>3 CFU inerenti l’inclusione</a:t>
            </a:r>
          </a:p>
          <a:p>
            <a:pPr marL="355600" indent="-342900">
              <a:lnSpc>
                <a:spcPct val="100000"/>
              </a:lnSpc>
              <a:spcBef>
                <a:spcPts val="80"/>
              </a:spcBef>
              <a:buClr>
                <a:srgbClr val="CC0000"/>
              </a:buClr>
              <a:buSzPct val="105555"/>
              <a:buAutoNum type="alphaLcParenR"/>
              <a:tabLst>
                <a:tab pos="354965" algn="l"/>
                <a:tab pos="355600" algn="l"/>
              </a:tabLst>
            </a:pPr>
            <a:r>
              <a:rPr lang="it-IT" sz="2400" b="1" spc="-10" dirty="0">
                <a:cs typeface="Calibri"/>
              </a:rPr>
              <a:t>3 CFU nell’area linguistico-digitale</a:t>
            </a:r>
          </a:p>
          <a:p>
            <a:pPr marL="355600" indent="-342900">
              <a:lnSpc>
                <a:spcPct val="100000"/>
              </a:lnSpc>
              <a:spcBef>
                <a:spcPts val="85"/>
              </a:spcBef>
              <a:buClr>
                <a:srgbClr val="CC0000"/>
              </a:buClr>
              <a:buSzPct val="105555"/>
              <a:buAutoNum type="alphaLcParenR"/>
              <a:tabLst>
                <a:tab pos="354965" algn="l"/>
                <a:tab pos="355600" algn="l"/>
              </a:tabLst>
            </a:pPr>
            <a:r>
              <a:rPr lang="it-IT" sz="2400" b="1" spc="-10" dirty="0">
                <a:cs typeface="Calibri"/>
              </a:rPr>
              <a:t>4 CFU nel settore </a:t>
            </a:r>
            <a:r>
              <a:rPr lang="it-IT" sz="2400" b="1" spc="-10" dirty="0" err="1">
                <a:cs typeface="Calibri"/>
              </a:rPr>
              <a:t>psico</a:t>
            </a:r>
            <a:r>
              <a:rPr lang="it-IT" sz="2400" b="1" spc="-10" dirty="0">
                <a:cs typeface="Calibri"/>
              </a:rPr>
              <a:t>-socio-antropologico</a:t>
            </a:r>
          </a:p>
          <a:p>
            <a:pPr marL="355600" indent="-342900">
              <a:lnSpc>
                <a:spcPct val="100000"/>
              </a:lnSpc>
              <a:spcBef>
                <a:spcPts val="75"/>
              </a:spcBef>
              <a:buClr>
                <a:srgbClr val="CC0000"/>
              </a:buClr>
              <a:buSzPct val="105555"/>
              <a:buAutoNum type="alphaLcParenR"/>
              <a:tabLst>
                <a:tab pos="354965" algn="l"/>
                <a:tab pos="355600" algn="l"/>
              </a:tabLst>
            </a:pPr>
            <a:r>
              <a:rPr lang="it-IT" sz="2400" b="1" spc="-10" dirty="0">
                <a:cs typeface="Calibri"/>
              </a:rPr>
              <a:t>9 CFU disciplinari</a:t>
            </a:r>
          </a:p>
          <a:p>
            <a:pPr marL="354965" marR="5080" indent="-342900">
              <a:lnSpc>
                <a:spcPct val="106900"/>
              </a:lnSpc>
              <a:spcBef>
                <a:spcPts val="310"/>
              </a:spcBef>
              <a:buClr>
                <a:srgbClr val="CC0000"/>
              </a:buClr>
              <a:buFont typeface="Symbol"/>
              <a:buChar char=""/>
              <a:tabLst>
                <a:tab pos="354965" algn="l"/>
                <a:tab pos="355600" algn="l"/>
              </a:tabLst>
            </a:pPr>
            <a:r>
              <a:rPr lang="it-IT" sz="2400" b="1" spc="-10" dirty="0">
                <a:cs typeface="Calibri"/>
              </a:rPr>
              <a:t>Coloro che supereranno il concorso dopo aver conseguito i 30 CFU dovranno poi  integrare il loro percorso con ulteriori 30 CFU:</a:t>
            </a:r>
          </a:p>
          <a:p>
            <a:pPr marL="355600" indent="-342900">
              <a:lnSpc>
                <a:spcPct val="100000"/>
              </a:lnSpc>
              <a:spcBef>
                <a:spcPts val="710"/>
              </a:spcBef>
              <a:buClr>
                <a:srgbClr val="CC0000"/>
              </a:buClr>
              <a:buSzPct val="111111"/>
              <a:buAutoNum type="alphaLcParenR"/>
              <a:tabLst>
                <a:tab pos="354965" algn="l"/>
                <a:tab pos="355600" algn="l"/>
              </a:tabLst>
            </a:pPr>
            <a:r>
              <a:rPr lang="it-IT" sz="2400" b="1" spc="-10" dirty="0">
                <a:cs typeface="Calibri"/>
              </a:rPr>
              <a:t>4 CFU area pedagogica</a:t>
            </a:r>
          </a:p>
          <a:p>
            <a:pPr marL="355600" indent="-342900">
              <a:lnSpc>
                <a:spcPts val="2380"/>
              </a:lnSpc>
              <a:spcBef>
                <a:spcPts val="755"/>
              </a:spcBef>
              <a:buClr>
                <a:srgbClr val="CC0000"/>
              </a:buClr>
              <a:buSzPct val="111111"/>
              <a:buAutoNum type="alphaLcParenR"/>
              <a:tabLst>
                <a:tab pos="354965" algn="l"/>
                <a:tab pos="355600" algn="l"/>
              </a:tabLst>
            </a:pPr>
            <a:r>
              <a:rPr lang="it-IT" sz="2400" b="1" spc="-10" dirty="0">
                <a:cs typeface="Calibri"/>
              </a:rPr>
              <a:t>15 CFU tirocinio indiretto</a:t>
            </a:r>
          </a:p>
          <a:p>
            <a:pPr marL="355600" indent="-342900">
              <a:lnSpc>
                <a:spcPts val="2360"/>
              </a:lnSpc>
              <a:buClr>
                <a:srgbClr val="CC0000"/>
              </a:buClr>
              <a:buSzPct val="111111"/>
              <a:buAutoNum type="alphaLcParenR"/>
              <a:tabLst>
                <a:tab pos="354965" algn="l"/>
                <a:tab pos="355600" algn="l"/>
              </a:tabLst>
            </a:pPr>
            <a:r>
              <a:rPr lang="it-IT" sz="2400" b="1" spc="-10" dirty="0">
                <a:cs typeface="Calibri"/>
              </a:rPr>
              <a:t>9 CFU disciplinari</a:t>
            </a:r>
          </a:p>
          <a:p>
            <a:pPr marL="355600" indent="-342900">
              <a:lnSpc>
                <a:spcPts val="2380"/>
              </a:lnSpc>
              <a:buClr>
                <a:srgbClr val="CC0000"/>
              </a:buClr>
              <a:buSzPct val="111111"/>
              <a:buAutoNum type="alphaLcParenR"/>
              <a:tabLst>
                <a:tab pos="354965" algn="l"/>
                <a:tab pos="355600" algn="l"/>
              </a:tabLst>
            </a:pPr>
            <a:r>
              <a:rPr lang="it-IT" sz="2400" b="1" spc="-10" dirty="0">
                <a:cs typeface="Calibri"/>
              </a:rPr>
              <a:t>2 CFU sulla legislazione scolastica</a:t>
            </a:r>
          </a:p>
        </p:txBody>
      </p:sp>
    </p:spTree>
    <p:extLst>
      <p:ext uri="{BB962C8B-B14F-4D97-AF65-F5344CB8AC3E}">
        <p14:creationId xmlns:p14="http://schemas.microsoft.com/office/powerpoint/2010/main" val="12866142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56068" y="876186"/>
            <a:ext cx="10251583" cy="5591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3695" marR="5080" indent="-341630" algn="just">
              <a:lnSpc>
                <a:spcPct val="107000"/>
              </a:lnSpc>
              <a:spcBef>
                <a:spcPts val="100"/>
              </a:spcBef>
              <a:buClr>
                <a:srgbClr val="CC0000"/>
              </a:buClr>
              <a:buFont typeface="Symbol"/>
              <a:buChar char=""/>
              <a:tabLst>
                <a:tab pos="355600" algn="l"/>
              </a:tabLst>
            </a:pPr>
            <a:r>
              <a:rPr lang="it-IT" sz="2400" b="1" spc="-10" dirty="0">
                <a:cs typeface="Calibri"/>
              </a:rPr>
              <a:t>Per i primi 3 cicli dei nuovi percorsi formativi abilitanti, è prevista una  riserva di posti per chi ha in essere un contratto di lavoro nel mondo  della scuola statale o paritaria.</a:t>
            </a:r>
          </a:p>
          <a:p>
            <a:pPr marL="349885" marR="5080" indent="-337820" algn="just">
              <a:lnSpc>
                <a:spcPct val="107000"/>
              </a:lnSpc>
              <a:buClr>
                <a:srgbClr val="CC0000"/>
              </a:buClr>
              <a:buFont typeface="Symbol"/>
              <a:buChar char=""/>
              <a:tabLst>
                <a:tab pos="355600" algn="l"/>
              </a:tabLst>
            </a:pPr>
            <a:r>
              <a:rPr lang="it-IT" sz="2400" b="1" spc="-10" dirty="0">
                <a:cs typeface="Calibri"/>
              </a:rPr>
              <a:t>Coloro che sono titolari di contratti di docenza presso una istituzione  scolastica statale o scuola paritaria ovvero nell’ambito di percorsi di  istruzione e formazione professionale delle regioni possono accedere,  per i primi tre cicli, ai percorsi relativi alla propria classe di concorso di  cui al presente decreto, nei limiti della riserva di posti che è pari, per il  primo ciclo, al 40 %, e, per il secondo e il terzo ciclo, al 30 % dell’offerta  formativa programmata e accreditata per ogni classe di concorso in  ciascuna università o istituzione AFAM.</a:t>
            </a:r>
          </a:p>
          <a:p>
            <a:pPr marL="354330" marR="5715" indent="-342265" algn="just">
              <a:lnSpc>
                <a:spcPct val="106000"/>
              </a:lnSpc>
              <a:spcBef>
                <a:spcPts val="10"/>
              </a:spcBef>
              <a:buClr>
                <a:srgbClr val="CC0000"/>
              </a:buClr>
              <a:buFont typeface="Symbol"/>
              <a:buChar char=""/>
              <a:tabLst>
                <a:tab pos="355600" algn="l"/>
              </a:tabLst>
            </a:pPr>
            <a:r>
              <a:rPr lang="it-IT" sz="2400" b="1" spc="-10" dirty="0">
                <a:cs typeface="Calibri"/>
              </a:rPr>
              <a:t>Lo Stato non deve avere nessun onere finanziario nell’applicazione dei  contenuti di questo decreto.</a:t>
            </a:r>
          </a:p>
          <a:p>
            <a:pPr>
              <a:lnSpc>
                <a:spcPct val="100000"/>
              </a:lnSpc>
            </a:pPr>
            <a:endParaRPr lang="it-IT" sz="2400" b="1" spc="-1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5747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236371" y="1101503"/>
            <a:ext cx="9066727" cy="3771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54965" algn="l"/>
              </a:tabLst>
            </a:pP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requisiti per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la partecipazione</a:t>
            </a:r>
            <a:r>
              <a:rPr lang="it-IT" sz="2000" spc="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questo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concorso</a:t>
            </a:r>
            <a:r>
              <a:rPr lang="it-IT" sz="2000" spc="2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sono:</a:t>
            </a:r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6235" marR="5715" indent="-344170">
              <a:lnSpc>
                <a:spcPct val="106300"/>
              </a:lnSpc>
              <a:buFont typeface="Trebuchet MS"/>
              <a:buAutoNum type="alphaUcParenR"/>
              <a:tabLst>
                <a:tab pos="454659" algn="l"/>
                <a:tab pos="1647189" algn="l"/>
                <a:tab pos="3257550" algn="l"/>
                <a:tab pos="4025265" algn="l"/>
                <a:tab pos="4514215" algn="l"/>
                <a:tab pos="5648325" algn="l"/>
                <a:tab pos="6155055" algn="l"/>
                <a:tab pos="7750175" algn="l"/>
                <a:tab pos="9091930" algn="l"/>
              </a:tabLst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nte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2000" b="1" spc="-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sse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2000" b="1" spc="-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t-IT" sz="2000" b="1" spc="-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it-IT" sz="2000" b="1" spc="-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20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og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it-IT" sz="20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20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del  concorso</a:t>
            </a:r>
            <a:r>
              <a:rPr lang="it-IT" sz="2000" spc="2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it-IT" sz="2000" spc="-18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abilitazione</a:t>
            </a:r>
            <a:r>
              <a:rPr lang="it-IT" sz="2000" b="1" spc="1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specifica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5080" indent="-342900">
              <a:lnSpc>
                <a:spcPct val="107100"/>
              </a:lnSpc>
              <a:spcBef>
                <a:spcPts val="65"/>
              </a:spcBef>
              <a:buFont typeface="Trebuchet MS"/>
              <a:buAutoNum type="alphaUcParenR"/>
              <a:tabLst>
                <a:tab pos="454659" algn="l"/>
              </a:tabLst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it-IT" sz="2000" b="1" spc="19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anni</a:t>
            </a:r>
            <a:r>
              <a:rPr lang="it-IT" sz="2000" b="1" spc="18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it-IT" sz="2000" b="1" spc="18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servizio</a:t>
            </a:r>
            <a:r>
              <a:rPr lang="it-IT" sz="2000" b="1" spc="18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negli</a:t>
            </a:r>
            <a:r>
              <a:rPr lang="it-IT" sz="2000" b="1" spc="17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ultimi</a:t>
            </a:r>
            <a:r>
              <a:rPr lang="it-IT" sz="2000" b="1" spc="18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it-IT" sz="2000" b="1" spc="17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svolti</a:t>
            </a:r>
            <a:r>
              <a:rPr lang="it-IT" sz="2000" spc="17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it-IT" sz="2000" spc="18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it-IT" sz="2000" spc="17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scuola</a:t>
            </a:r>
            <a:r>
              <a:rPr lang="it-IT" sz="2000" spc="17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statale </a:t>
            </a:r>
            <a:r>
              <a:rPr lang="it-IT" sz="2000" spc="-77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it-IT" sz="2000" spc="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cui</a:t>
            </a:r>
            <a:r>
              <a:rPr lang="it-IT" sz="2000" spc="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almeno</a:t>
            </a:r>
            <a:r>
              <a:rPr lang="it-IT" sz="2000" b="1" spc="2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it-IT" sz="2000" b="1" spc="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specifico</a:t>
            </a:r>
            <a:r>
              <a:rPr lang="it-IT" sz="2000" b="1" spc="2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sulla</a:t>
            </a:r>
            <a:r>
              <a:rPr lang="it-IT" sz="2000" b="1" spc="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classe</a:t>
            </a:r>
            <a:r>
              <a:rPr lang="it-IT" sz="2000" b="1" spc="1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it-IT" sz="2000" b="1" spc="1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concorso</a:t>
            </a:r>
            <a:r>
              <a:rPr lang="it-IT" sz="2000" b="1" spc="2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richiesta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6235" marR="5715" indent="-344170">
              <a:lnSpc>
                <a:spcPct val="106300"/>
              </a:lnSpc>
              <a:spcBef>
                <a:spcPts val="20"/>
              </a:spcBef>
              <a:buFont typeface="Trebuchet MS"/>
              <a:buAutoNum type="alphaUcParenR"/>
              <a:tabLst>
                <a:tab pos="454659" algn="l"/>
                <a:tab pos="1647189" algn="l"/>
                <a:tab pos="3257550" algn="l"/>
                <a:tab pos="4025265" algn="l"/>
                <a:tab pos="4514215" algn="l"/>
                <a:tab pos="5648325" algn="l"/>
                <a:tab pos="6155055" algn="l"/>
                <a:tab pos="7750175" algn="l"/>
                <a:tab pos="9091930" algn="l"/>
              </a:tabLst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nte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2000" b="1" spc="-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sse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2000" b="1" spc="-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t-IT" sz="2000" b="1" spc="-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it-IT" sz="2000" b="1" spc="-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20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og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it-IT" sz="20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20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del  concorso</a:t>
            </a:r>
            <a:r>
              <a:rPr lang="it-IT" sz="2000" spc="3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it-IT" sz="2000" spc="-18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r>
              <a:rPr lang="it-IT" sz="2000" b="1" spc="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cfu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conseguiti</a:t>
            </a:r>
            <a:r>
              <a:rPr lang="it-IT" sz="2000" b="1" spc="1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entro</a:t>
            </a:r>
            <a:r>
              <a:rPr lang="it-IT" sz="2000" b="1" spc="1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  <a:r>
              <a:rPr lang="it-IT" sz="2000" b="1" spc="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ottobre</a:t>
            </a:r>
            <a:r>
              <a:rPr lang="it-IT" sz="2000" b="1" spc="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900">
              <a:lnSpc>
                <a:spcPct val="100000"/>
              </a:lnSpc>
              <a:spcBef>
                <a:spcPts val="5"/>
              </a:spcBef>
            </a:pPr>
            <a:r>
              <a:rPr lang="it-IT" sz="20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NB</a:t>
            </a:r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900">
              <a:lnSpc>
                <a:spcPct val="100000"/>
              </a:lnSpc>
              <a:spcBef>
                <a:spcPts val="1010"/>
              </a:spcBef>
            </a:pP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Basta</a:t>
            </a:r>
            <a:r>
              <a:rPr lang="it-IT" sz="2000" b="1" spc="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uno</a:t>
            </a:r>
            <a:r>
              <a:rPr lang="it-IT" sz="2000" b="1" spc="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solo</a:t>
            </a:r>
            <a:r>
              <a:rPr lang="it-IT" sz="2000" b="1" spc="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it-IT" sz="2000" b="1" spc="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</a:t>
            </a:r>
            <a:r>
              <a:rPr lang="it-IT" sz="2000" b="1" spc="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requisiti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0017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Scheda di Sintesi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7255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589650" y="576775"/>
            <a:ext cx="877824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60 CFU</a:t>
            </a:r>
          </a:p>
          <a:p>
            <a:pPr algn="ctr"/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UTILI PER:</a:t>
            </a:r>
          </a:p>
          <a:p>
            <a:endParaRPr lang="it-IT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PARTECIPARE AL SECONDO CONCORSO DEL 2024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PARTECIPARE AI CONCORSI DAL 2025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INSERIMENTO IN 1°FASCIA GPS</a:t>
            </a:r>
          </a:p>
          <a:p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CHI PUO’ CONSEGUIRLI:</a:t>
            </a:r>
          </a:p>
          <a:p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LAUREATI CON TITOLO DI STUDIO VALIDO PER L’ACCESSO ALLA CDC</a:t>
            </a:r>
          </a:p>
          <a:p>
            <a:endParaRPr lang="it-IT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ITP CON DIPLOMA VALIDO PER L’ACCESSO ALLA CLASSE DI CONCORSO (fino al 31/12/2024) DAL 2025 LAUREA DI PRIMO LIVELLO + DIPLOMA VALIDO PER LA CDC</a:t>
            </a:r>
          </a:p>
          <a:p>
            <a:endParaRPr lang="it-IT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STUDENTI NON ANCORA LAUREATI (con percorso di studio valido per una </a:t>
            </a:r>
            <a:r>
              <a:rPr lang="it-IT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cdc</a:t>
            </a: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MA CHE ABBIANO GIA’ CONSEGUITO 180 CFU (attenzione i 60 </a:t>
            </a:r>
            <a:r>
              <a:rPr lang="it-IT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cfu</a:t>
            </a: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devono essere aggiuntivi rispetto ai </a:t>
            </a:r>
            <a:r>
              <a:rPr lang="it-IT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cfu</a:t>
            </a: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del percorso di laurea).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COSTI:</a:t>
            </a:r>
          </a:p>
          <a:p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€ 2500 + € 150 prova finale</a:t>
            </a:r>
          </a:p>
        </p:txBody>
      </p:sp>
    </p:spTree>
    <p:extLst>
      <p:ext uri="{BB962C8B-B14F-4D97-AF65-F5344CB8AC3E}">
        <p14:creationId xmlns:p14="http://schemas.microsoft.com/office/powerpoint/2010/main" val="25413875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025748" y="1899138"/>
            <a:ext cx="877824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 CFU</a:t>
            </a:r>
          </a:p>
          <a:p>
            <a:pPr algn="ctr"/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RISERVATI AI VINCITORI DI CONCORSO CON TRE ANNI DI SERVIZIO NELLA SCUOLA STATALE DI CUI ALMENO 1 SULLA SPECIFICA </a:t>
            </a: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CDC O TITOLO ACCESSO+24 CFU</a:t>
            </a:r>
            <a:endParaRPr lang="it-IT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COSTI:</a:t>
            </a:r>
          </a:p>
          <a:p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€ 2000 + € 150 prova finale</a:t>
            </a:r>
          </a:p>
        </p:txBody>
      </p:sp>
    </p:spTree>
    <p:extLst>
      <p:ext uri="{BB962C8B-B14F-4D97-AF65-F5344CB8AC3E}">
        <p14:creationId xmlns:p14="http://schemas.microsoft.com/office/powerpoint/2010/main" val="41850939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969478" y="1631852"/>
            <a:ext cx="87782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CFU</a:t>
            </a:r>
          </a:p>
          <a:p>
            <a:pPr algn="ctr"/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RISERVATI:</a:t>
            </a:r>
          </a:p>
          <a:p>
            <a:endParaRPr lang="it-IT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 CHI HA CONSEGUITO I 24 CFU ENTRO IL 31/10/2022 (con almeno 10 </a:t>
            </a:r>
            <a:r>
              <a:rPr lang="it-IT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cfu</a:t>
            </a: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di tirocinio diretto)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CHI NON HA SUPERATO IL CONCORSO </a:t>
            </a: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 24 CFU ENTRO 31/10/2022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COSTI:</a:t>
            </a:r>
          </a:p>
          <a:p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€ 2000 + € 150 prova finale</a:t>
            </a:r>
          </a:p>
        </p:txBody>
      </p:sp>
    </p:spTree>
    <p:extLst>
      <p:ext uri="{BB962C8B-B14F-4D97-AF65-F5344CB8AC3E}">
        <p14:creationId xmlns:p14="http://schemas.microsoft.com/office/powerpoint/2010/main" val="8050615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110155" y="1195754"/>
            <a:ext cx="87782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 CFU</a:t>
            </a:r>
          </a:p>
          <a:p>
            <a:pPr algn="ctr"/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RISERVATI:</a:t>
            </a:r>
          </a:p>
          <a:p>
            <a:endParaRPr lang="it-IT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AGLI ABILITATI SU ALTRE CDC O SU ALTRO GRADO D’ISTRUZIONE  O SPECIALIZZATI SU SOSTEGNO CON TITOLO DI STUDIO SPECIFICO SULLA CDC PER CUI SI VUOLE RICHIEDERE L’ABILITAZIONE</a:t>
            </a:r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COSTI:</a:t>
            </a:r>
          </a:p>
          <a:p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€ 2000 + € 150 prova finale</a:t>
            </a:r>
          </a:p>
          <a:p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N.B. Per questa percorso formativo i 30 CFU che si dovranno acquisire verranno concordati con il Centro che li eroga</a:t>
            </a:r>
          </a:p>
        </p:txBody>
      </p:sp>
    </p:spTree>
    <p:extLst>
      <p:ext uri="{BB962C8B-B14F-4D97-AF65-F5344CB8AC3E}">
        <p14:creationId xmlns:p14="http://schemas.microsoft.com/office/powerpoint/2010/main" val="13807485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991673" y="1195754"/>
            <a:ext cx="1072810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NELLA FASE TRANSITORIA  CHI NON HA I 3 ANNI DI SERVIZIO O I 24 CFU (entro il 31/10/2022)</a:t>
            </a:r>
            <a:endParaRPr lang="it-IT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PUO’ PARTECIPARE ALLE PROVE CONCORSUALI (fino a dicembre 2024) SE</a:t>
            </a: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it-IT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ENTRO LA DATA INDICATA DAL BANDO CONSEGUIRA’ 30 CFU</a:t>
            </a:r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COSTI:</a:t>
            </a:r>
          </a:p>
          <a:p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€ 2000 + € 150 prova finale</a:t>
            </a:r>
          </a:p>
          <a:p>
            <a:endParaRPr lang="it-IT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SUPERATO IL CONCORSO DOVRA’:</a:t>
            </a:r>
          </a:p>
          <a:p>
            <a:endParaRPr lang="it-IT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INTEGRARE IL PERCORSO CON ULTERIORI 30 CFU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COSTI:</a:t>
            </a:r>
          </a:p>
          <a:p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€ 2000 + € 150 prova finale</a:t>
            </a:r>
          </a:p>
          <a:p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1332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>
            <a:extLst>
              <a:ext uri="{FF2B5EF4-FFF2-40B4-BE49-F238E27FC236}">
                <a16:creationId xmlns="" xmlns:a16="http://schemas.microsoft.com/office/drawing/2014/main" id="{F71D6587-8AF5-448C-83D4-C2E108C24B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1394" y="2746754"/>
            <a:ext cx="6769706" cy="1910972"/>
          </a:xfrm>
        </p:spPr>
        <p:txBody>
          <a:bodyPr rtlCol="0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NUOVO PERCORSO </a:t>
            </a:r>
            <a:br>
              <a:rPr lang="it-IT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ABILITAZIONE ALL’INSEGNAMENTO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SCUOLA SECONDARIA DI I E II GRADO</a:t>
            </a:r>
            <a:endParaRPr lang="it-IT" sz="2400" dirty="0"/>
          </a:p>
        </p:txBody>
      </p:sp>
      <p:sp>
        <p:nvSpPr>
          <p:cNvPr id="10" name="Sottotitolo 9">
            <a:extLst>
              <a:ext uri="{FF2B5EF4-FFF2-40B4-BE49-F238E27FC236}">
                <a16:creationId xmlns="" xmlns:a16="http://schemas.microsoft.com/office/drawing/2014/main" id="{5A33D22B-0709-4581-B1B7-765D39675AE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2000" y="4657726"/>
            <a:ext cx="6769100" cy="731838"/>
          </a:xfrm>
        </p:spPr>
        <p:txBody>
          <a:bodyPr rtlCol="0"/>
          <a:lstStyle/>
          <a:p>
            <a:pPr rtl="0"/>
            <a:r>
              <a:rPr lang="it-IT" sz="1800" b="1" u="sng" spc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D.P.C.M. 4 agosto 2023 – SCHEDA ESPLICATIVA</a:t>
            </a:r>
            <a:endParaRPr lang="it-IT" spc="0" dirty="0"/>
          </a:p>
        </p:txBody>
      </p:sp>
      <p:pic>
        <p:nvPicPr>
          <p:cNvPr id="1028" name="Picture 4">
            <a:extLst>
              <a:ext uri="{FF2B5EF4-FFF2-40B4-BE49-F238E27FC236}">
                <a16:creationId xmlns="" xmlns:a16="http://schemas.microsoft.com/office/drawing/2014/main" id="{0262F5F3-6286-21FB-5BFF-975B960D6B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765" y="1254899"/>
            <a:ext cx="428625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magine 2">
            <a:extLst>
              <a:ext uri="{FF2B5EF4-FFF2-40B4-BE49-F238E27FC236}">
                <a16:creationId xmlns="" xmlns:a16="http://schemas.microsoft.com/office/drawing/2014/main" id="{CA3E2B9F-7749-B31B-5990-F57CBFB514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08234" y="223221"/>
            <a:ext cx="1296871" cy="47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2189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1BA5D69C-48EE-4885-9F39-4BD95B0C4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73138" y="6492875"/>
            <a:ext cx="844649" cy="365125"/>
          </a:xfrm>
        </p:spPr>
        <p:txBody>
          <a:bodyPr rtlCol="0"/>
          <a:lstStyle/>
          <a:p>
            <a:pPr rtl="0"/>
            <a:fld id="{6E16B81F-97CD-4934-852B-F0AECFD05DB5}" type="slidenum">
              <a:rPr lang="it-IT" smtClean="0"/>
              <a:pPr rtl="0"/>
              <a:t>37</a:t>
            </a:fld>
            <a:endParaRPr lang="it-IT" dirty="0"/>
          </a:p>
        </p:txBody>
      </p:sp>
      <p:sp>
        <p:nvSpPr>
          <p:cNvPr id="4" name="Rettangolo 3">
            <a:extLst>
              <a:ext uri="{FF2B5EF4-FFF2-40B4-BE49-F238E27FC236}">
                <a16:creationId xmlns="" xmlns:a16="http://schemas.microsoft.com/office/drawing/2014/main" id="{82B6B342-DF7F-6E24-16B8-461518E0BF41}"/>
              </a:ext>
            </a:extLst>
          </p:cNvPr>
          <p:cNvSpPr/>
          <p:nvPr/>
        </p:nvSpPr>
        <p:spPr>
          <a:xfrm>
            <a:off x="352425" y="1212215"/>
            <a:ext cx="11466195" cy="537210"/>
          </a:xfrm>
          <a:prstGeom prst="rect">
            <a:avLst/>
          </a:prstGeom>
          <a:solidFill>
            <a:srgbClr val="F0CC7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Titolo 7">
            <a:extLst>
              <a:ext uri="{FF2B5EF4-FFF2-40B4-BE49-F238E27FC236}">
                <a16:creationId xmlns="" xmlns:a16="http://schemas.microsoft.com/office/drawing/2014/main" id="{85D3CB32-EDA2-44B7-BC99-30538BFA8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380" y="292962"/>
            <a:ext cx="11445239" cy="1393172"/>
          </a:xfrm>
        </p:spPr>
        <p:txBody>
          <a:bodyPr rtlCol="0">
            <a:noAutofit/>
          </a:bodyPr>
          <a:lstStyle/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it-IT" sz="1600" b="0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 tratta di percorsi universitari/accademici per docenti (compresi ITP) di </a:t>
            </a:r>
            <a:r>
              <a:rPr lang="it-IT" sz="1600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posto comune </a:t>
            </a:r>
            <a:r>
              <a:rPr lang="it-IT" sz="1600" b="0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delle </a:t>
            </a:r>
            <a:r>
              <a:rPr lang="it-IT" sz="1600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scuole secondarie</a:t>
            </a:r>
            <a:r>
              <a:rPr lang="it-IT" sz="1600" b="0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di I e II grado finalizzati al conseguimento dell’</a:t>
            </a:r>
            <a:r>
              <a:rPr lang="it-IT" sz="1600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abilitazione</a:t>
            </a:r>
            <a:r>
              <a:rPr lang="it-IT" sz="1600" b="0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per le relative classi di concorso (ART. 2)</a:t>
            </a:r>
            <a:br>
              <a:rPr lang="it-IT" sz="1600" b="0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1600" b="0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Tali percorsi di formazione, accreditati e organizzati presso università e istituzioni AFAM (ARTT. 4 e 5), saranno attivati dopo che il </a:t>
            </a:r>
            <a:r>
              <a:rPr lang="it-IT" sz="1600" b="0" spc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MIM</a:t>
            </a:r>
            <a:r>
              <a:rPr lang="it-IT" sz="1600" b="0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avrà individuato il </a:t>
            </a:r>
            <a:r>
              <a:rPr lang="it-IT" sz="1600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fabbisogno di docenti</a:t>
            </a:r>
            <a:r>
              <a:rPr lang="it-IT" sz="1600" b="0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per i 3 anni scolastici successivi, per scuole statali, paritarie, percorsi di formazione professionale regionale e scuole italiane all’estero, distintamente per ogni </a:t>
            </a:r>
            <a:r>
              <a:rPr lang="it-IT" sz="1600" b="0" spc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c.d.c</a:t>
            </a:r>
            <a:r>
              <a:rPr lang="it-IT" sz="1600" b="0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(ART. 6)</a:t>
            </a:r>
            <a:endParaRPr lang="it-IT" sz="1600" b="0" dirty="0"/>
          </a:p>
        </p:txBody>
      </p:sp>
      <p:graphicFrame>
        <p:nvGraphicFramePr>
          <p:cNvPr id="9" name="Tabella 8">
            <a:extLst>
              <a:ext uri="{FF2B5EF4-FFF2-40B4-BE49-F238E27FC236}">
                <a16:creationId xmlns="" xmlns:a16="http://schemas.microsoft.com/office/drawing/2014/main" id="{96D6ED59-D95E-4B34-F085-022824637FD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63734" y="1786237"/>
          <a:ext cx="11643575" cy="46065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5958">
                  <a:extLst>
                    <a:ext uri="{9D8B030D-6E8A-4147-A177-3AD203B41FA5}">
                      <a16:colId xmlns="" xmlns:a16="http://schemas.microsoft.com/office/drawing/2014/main" val="1445391445"/>
                    </a:ext>
                  </a:extLst>
                </a:gridCol>
                <a:gridCol w="2948940">
                  <a:extLst>
                    <a:ext uri="{9D8B030D-6E8A-4147-A177-3AD203B41FA5}">
                      <a16:colId xmlns="" xmlns:a16="http://schemas.microsoft.com/office/drawing/2014/main" val="2788349964"/>
                    </a:ext>
                  </a:extLst>
                </a:gridCol>
                <a:gridCol w="5006340">
                  <a:extLst>
                    <a:ext uri="{9D8B030D-6E8A-4147-A177-3AD203B41FA5}">
                      <a16:colId xmlns="" xmlns:a16="http://schemas.microsoft.com/office/drawing/2014/main" val="3755363142"/>
                    </a:ext>
                  </a:extLst>
                </a:gridCol>
                <a:gridCol w="1291590">
                  <a:extLst>
                    <a:ext uri="{9D8B030D-6E8A-4147-A177-3AD203B41FA5}">
                      <a16:colId xmlns="" xmlns:a16="http://schemas.microsoft.com/office/drawing/2014/main" val="457868034"/>
                    </a:ext>
                  </a:extLst>
                </a:gridCol>
                <a:gridCol w="1310747">
                  <a:extLst>
                    <a:ext uri="{9D8B030D-6E8A-4147-A177-3AD203B41FA5}">
                      <a16:colId xmlns="" xmlns:a16="http://schemas.microsoft.com/office/drawing/2014/main" val="458699825"/>
                    </a:ext>
                  </a:extLst>
                </a:gridCol>
              </a:tblGrid>
              <a:tr h="6163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OFFERTA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FORMATIVA</a:t>
                      </a:r>
                    </a:p>
                  </a:txBody>
                  <a:tcPr marL="11612" marR="116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 CHI È RIVOLTO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612" marR="116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TITOLI DI ACCESSO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612" marR="116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DURATA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 sede di prima applicazione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612" marR="116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COSTO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612" marR="11612" marT="0" marB="0" anchor="ctr"/>
                </a:tc>
                <a:extLst>
                  <a:ext uri="{0D108BD9-81ED-4DB2-BD59-A6C34878D82A}">
                    <a16:rowId xmlns="" xmlns:a16="http://schemas.microsoft.com/office/drawing/2014/main" val="4163953765"/>
                  </a:ext>
                </a:extLst>
              </a:tr>
              <a:tr h="39207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60 CFU/CFA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ALL</a:t>
                      </a: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DPCM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612" marR="116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CHIUNQUE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INTENDA CONSEGUIRE L’ABILITAZIONE CHE A REGIME (DAL 2025) COSTITUISCE REQUISITO DI ACCESSO AL CONCORSO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it-IT" sz="15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TIROCINIO e PROVA FINALE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prova scritta consiste nella sintetica analisi critica di casi + lezione simulata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612" marR="116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it-IT" sz="15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POSTO COMUNE</a:t>
                      </a:r>
                      <a:endParaRPr lang="it-IT" sz="15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it-IT" sz="15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LAUREA MAGISTRALE o MAGISTRALE A CICLO UNICO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it-IT" sz="15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DIPLOMA AFAM di II livello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it-IT" sz="15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TITOLO EQUIPOLLENTE o EQUIPARATO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it-IT" sz="15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il titolo deve essere COERENTE con le classi di concorso vigenti</a:t>
                      </a:r>
                    </a:p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it-IT" sz="1500" b="1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I.T.P</a:t>
                      </a:r>
                      <a:r>
                        <a:rPr lang="it-IT" sz="15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</a:t>
                      </a:r>
                      <a:endParaRPr lang="it-IT" sz="15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it-IT" sz="15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LAUREA e LAUREA TRIENNALE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it-IT" sz="15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DIPLOMA AFAM di I livello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it-IT" sz="15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TITOLO EQUIPOLLENTE o EQUIPARATO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it-IT" sz="15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il titolo deve essere COERENTE con le classi di concorso vigenti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it-IT" sz="15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FINO AL 31/12/2024 POSSONO PARTECIPARE AI CONCORSI CON il DIPLOMA (per la specifica </a:t>
                      </a:r>
                      <a:r>
                        <a:rPr lang="it-IT" sz="1500" b="1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c.d.c</a:t>
                      </a:r>
                      <a:r>
                        <a:rPr lang="it-IT" sz="15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)</a:t>
                      </a:r>
                      <a:endParaRPr lang="it-IT" sz="15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it-IT" sz="15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 </a:t>
                      </a:r>
                      <a:endParaRPr lang="it-IT" sz="15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it-IT" sz="15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 CHI STA CONSEGUENDO IL TITOLO DI ACCESSO</a:t>
                      </a:r>
                      <a:endParaRPr lang="it-IT" sz="15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it-IT" sz="15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REGOLARE ISCRIZIONE AI CORSI DI STUDIO per il conseguimento dei titoli sopra indicati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it-IT" sz="15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SUBORDINATA AL CONSEGUIMENTO DI 180 CFU per gli iscritti ai corsi di studio di LM a ciclo unico</a:t>
                      </a:r>
                    </a:p>
                  </a:txBody>
                  <a:tcPr marL="11612" marR="11612" marT="0" marB="0"/>
                </a:tc>
                <a:tc>
                  <a:txBody>
                    <a:bodyPr/>
                    <a:lstStyle/>
                    <a:p>
                      <a:pPr algn="ctr"/>
                      <a:endParaRPr lang="it-IT" sz="15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it-IT" sz="15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it-IT" sz="15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it-IT" sz="15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it-IT" sz="15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it-IT" sz="15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it-IT" sz="15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ENTRO IL 31</a:t>
                      </a:r>
                      <a:endParaRPr lang="it-IT" sz="15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it-IT" sz="15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MAGGIO</a:t>
                      </a:r>
                      <a:endParaRPr lang="it-IT" sz="15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it-IT" sz="15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2024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612" marR="11612" marT="0" marB="0"/>
                </a:tc>
                <a:tc>
                  <a:txBody>
                    <a:bodyPr/>
                    <a:lstStyle/>
                    <a:p>
                      <a:pPr algn="ctr"/>
                      <a:endParaRPr lang="it-IT" sz="15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it-IT" sz="15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it-IT" sz="15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it-IT" sz="15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it-IT" sz="15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it-IT" sz="15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MAX</a:t>
                      </a:r>
                      <a:endParaRPr lang="it-IT" sz="15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it-IT" sz="15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EURO</a:t>
                      </a:r>
                      <a:endParaRPr lang="it-IT" sz="15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it-IT" sz="15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2.500</a:t>
                      </a:r>
                      <a:endParaRPr lang="it-IT" sz="15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it-IT" sz="15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+</a:t>
                      </a:r>
                      <a:endParaRPr lang="it-IT" sz="15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it-IT" sz="15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EURO 150</a:t>
                      </a:r>
                      <a:endParaRPr lang="it-IT" sz="15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it-IT" sz="15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PROVA FINALE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612" marR="11612" marT="0" marB="0"/>
                </a:tc>
                <a:extLst>
                  <a:ext uri="{0D108BD9-81ED-4DB2-BD59-A6C34878D82A}">
                    <a16:rowId xmlns="" xmlns:a16="http://schemas.microsoft.com/office/drawing/2014/main" val="3157226857"/>
                  </a:ext>
                </a:extLst>
              </a:tr>
            </a:tbl>
          </a:graphicData>
        </a:graphic>
      </p:graphicFrame>
      <p:pic>
        <p:nvPicPr>
          <p:cNvPr id="10" name="Immagine 9">
            <a:extLst>
              <a:ext uri="{FF2B5EF4-FFF2-40B4-BE49-F238E27FC236}">
                <a16:creationId xmlns="" xmlns:a16="http://schemas.microsoft.com/office/drawing/2014/main" id="{5746F584-D880-FA91-4360-6C6A23E082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98591" y="6379393"/>
            <a:ext cx="1296871" cy="47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3667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4CE51685-7F53-B5C2-5734-42252DE7B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4047" y="6372025"/>
            <a:ext cx="844649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EFF4B-E35B-4DE6-97A9-05E54E649A15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232323">
                    <a:lumMod val="90000"/>
                    <a:lumOff val="10000"/>
                  </a:srgbClr>
                </a:solidFill>
                <a:effectLst/>
                <a:uLnTx/>
                <a:uFillTx/>
                <a:latin typeface="Meiryo U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232323">
                  <a:lumMod val="90000"/>
                  <a:lumOff val="10000"/>
                </a:srgbClr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graphicFrame>
        <p:nvGraphicFramePr>
          <p:cNvPr id="9" name="Tabella 8">
            <a:extLst>
              <a:ext uri="{FF2B5EF4-FFF2-40B4-BE49-F238E27FC236}">
                <a16:creationId xmlns="" xmlns:a16="http://schemas.microsoft.com/office/drawing/2014/main" id="{1CBE1D61-50B1-75B7-B61A-5404CF49C0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627621"/>
              </p:ext>
            </p:extLst>
          </p:nvPr>
        </p:nvGraphicFramePr>
        <p:xfrm>
          <a:off x="145121" y="446699"/>
          <a:ext cx="11643575" cy="58502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5958">
                  <a:extLst>
                    <a:ext uri="{9D8B030D-6E8A-4147-A177-3AD203B41FA5}">
                      <a16:colId xmlns="" xmlns:a16="http://schemas.microsoft.com/office/drawing/2014/main" val="3479335097"/>
                    </a:ext>
                  </a:extLst>
                </a:gridCol>
                <a:gridCol w="4696385">
                  <a:extLst>
                    <a:ext uri="{9D8B030D-6E8A-4147-A177-3AD203B41FA5}">
                      <a16:colId xmlns="" xmlns:a16="http://schemas.microsoft.com/office/drawing/2014/main" val="4225884738"/>
                    </a:ext>
                  </a:extLst>
                </a:gridCol>
                <a:gridCol w="3162749">
                  <a:extLst>
                    <a:ext uri="{9D8B030D-6E8A-4147-A177-3AD203B41FA5}">
                      <a16:colId xmlns="" xmlns:a16="http://schemas.microsoft.com/office/drawing/2014/main" val="2524092802"/>
                    </a:ext>
                  </a:extLst>
                </a:gridCol>
                <a:gridCol w="1387736">
                  <a:extLst>
                    <a:ext uri="{9D8B030D-6E8A-4147-A177-3AD203B41FA5}">
                      <a16:colId xmlns="" xmlns:a16="http://schemas.microsoft.com/office/drawing/2014/main" val="896147674"/>
                    </a:ext>
                  </a:extLst>
                </a:gridCol>
                <a:gridCol w="1310747">
                  <a:extLst>
                    <a:ext uri="{9D8B030D-6E8A-4147-A177-3AD203B41FA5}">
                      <a16:colId xmlns="" xmlns:a16="http://schemas.microsoft.com/office/drawing/2014/main" val="2854985886"/>
                    </a:ext>
                  </a:extLst>
                </a:gridCol>
              </a:tblGrid>
              <a:tr h="6706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OFFERTA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FORMATIVA</a:t>
                      </a:r>
                    </a:p>
                  </a:txBody>
                  <a:tcPr marL="11612" marR="116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 CHI È RIVOLTO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612" marR="116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TITOLI DI ACCESSO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612" marR="116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DURATA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 sede di prima applicazione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612" marR="116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COSTO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612" marR="11612" marT="0" marB="0" anchor="ctr"/>
                </a:tc>
                <a:extLst>
                  <a:ext uri="{0D108BD9-81ED-4DB2-BD59-A6C34878D82A}">
                    <a16:rowId xmlns="" xmlns:a16="http://schemas.microsoft.com/office/drawing/2014/main" val="3701578178"/>
                  </a:ext>
                </a:extLst>
              </a:tr>
              <a:tr h="2310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 CFU/CFA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ALL. 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DPCM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VINCITORI DI CONCORSO SENZA ABILITAZIONE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hanno partecipato al concorso ex art. 5 comma 4 del </a:t>
                      </a:r>
                      <a:r>
                        <a:rPr lang="it-IT" sz="15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D.Lgs</a:t>
                      </a: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n. 59/2017 con almeno 3 anni di servizio di cui 1 nella specifica </a:t>
                      </a:r>
                      <a:r>
                        <a:rPr lang="it-IT" sz="15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c.d.c</a:t>
                      </a: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TIROCINIO e PROVA FINALE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prova scritta consiste in un </a:t>
                      </a: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intervento di progettazione didattica</a:t>
                      </a: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+ lezione simulata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TITOLO CON CUI HANNO AVUTO ACCESSO AL CONCORSO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 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ENTRO IL 31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MAGGIO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2024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 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MAX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EURO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2.000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EURO 150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PROVA FINALE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584260175"/>
                  </a:ext>
                </a:extLst>
              </a:tr>
              <a:tr h="28535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36 CFU/CFA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ALL. 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DPCM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 CHI HA CONSEGUITO I 24 CFU/CFA</a:t>
                      </a:r>
                      <a:endParaRPr lang="it-IT" sz="15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ENTRO IL 31/10/2022</a:t>
                      </a:r>
                      <a:endParaRPr lang="it-IT" sz="15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(con almeno 10 CFU/CFA di tirocinio diretto)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AI VINCITORI DI CONCORSO </a:t>
                      </a:r>
                      <a:r>
                        <a:rPr lang="it-IT" sz="15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 I 24 CFU/CFA</a:t>
                      </a:r>
                      <a:endParaRPr lang="it-IT" sz="15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ENTRO IL 31/10/2022</a:t>
                      </a:r>
                      <a:endParaRPr lang="it-IT" sz="15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TIROCINIO e PROVA FINALE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prova scritta consiste nella sintetica analisi critica di casi + lezione simulata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POSSESSO DEL TITOLO DI STUDIO NECESSARIO (per la specifica </a:t>
                      </a:r>
                      <a:r>
                        <a:rPr lang="it-IT" sz="15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c.d.c</a:t>
                      </a: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ENTRO IL 31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MAGGIO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2024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MAX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EURO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2.000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EURO 150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PROVA FINALE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="" xmlns:a16="http://schemas.microsoft.com/office/drawing/2014/main" val="1112700377"/>
                  </a:ext>
                </a:extLst>
              </a:tr>
            </a:tbl>
          </a:graphicData>
        </a:graphic>
      </p:graphicFrame>
      <p:pic>
        <p:nvPicPr>
          <p:cNvPr id="10" name="Immagine 9">
            <a:extLst>
              <a:ext uri="{FF2B5EF4-FFF2-40B4-BE49-F238E27FC236}">
                <a16:creationId xmlns="" xmlns:a16="http://schemas.microsoft.com/office/drawing/2014/main" id="{CF04E983-4054-8659-8FE6-FE41322224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6318" y="6342615"/>
            <a:ext cx="1296871" cy="47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8047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4CE51685-7F53-B5C2-5734-42252DE7B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4047" y="6372025"/>
            <a:ext cx="844649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EFF4B-E35B-4DE6-97A9-05E54E649A15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232323">
                    <a:lumMod val="90000"/>
                    <a:lumOff val="10000"/>
                  </a:srgbClr>
                </a:solidFill>
                <a:effectLst/>
                <a:uLnTx/>
                <a:uFillTx/>
                <a:latin typeface="Meiryo U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232323">
                  <a:lumMod val="90000"/>
                  <a:lumOff val="10000"/>
                </a:srgbClr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graphicFrame>
        <p:nvGraphicFramePr>
          <p:cNvPr id="9" name="Tabella 8">
            <a:extLst>
              <a:ext uri="{FF2B5EF4-FFF2-40B4-BE49-F238E27FC236}">
                <a16:creationId xmlns="" xmlns:a16="http://schemas.microsoft.com/office/drawing/2014/main" id="{1CBE1D61-50B1-75B7-B61A-5404CF49C07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5121" y="446699"/>
          <a:ext cx="11643575" cy="58502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5958">
                  <a:extLst>
                    <a:ext uri="{9D8B030D-6E8A-4147-A177-3AD203B41FA5}">
                      <a16:colId xmlns="" xmlns:a16="http://schemas.microsoft.com/office/drawing/2014/main" val="3479335097"/>
                    </a:ext>
                  </a:extLst>
                </a:gridCol>
                <a:gridCol w="4696385">
                  <a:extLst>
                    <a:ext uri="{9D8B030D-6E8A-4147-A177-3AD203B41FA5}">
                      <a16:colId xmlns="" xmlns:a16="http://schemas.microsoft.com/office/drawing/2014/main" val="4225884738"/>
                    </a:ext>
                  </a:extLst>
                </a:gridCol>
                <a:gridCol w="3162749">
                  <a:extLst>
                    <a:ext uri="{9D8B030D-6E8A-4147-A177-3AD203B41FA5}">
                      <a16:colId xmlns="" xmlns:a16="http://schemas.microsoft.com/office/drawing/2014/main" val="2524092802"/>
                    </a:ext>
                  </a:extLst>
                </a:gridCol>
                <a:gridCol w="1387736">
                  <a:extLst>
                    <a:ext uri="{9D8B030D-6E8A-4147-A177-3AD203B41FA5}">
                      <a16:colId xmlns="" xmlns:a16="http://schemas.microsoft.com/office/drawing/2014/main" val="896147674"/>
                    </a:ext>
                  </a:extLst>
                </a:gridCol>
                <a:gridCol w="1310747">
                  <a:extLst>
                    <a:ext uri="{9D8B030D-6E8A-4147-A177-3AD203B41FA5}">
                      <a16:colId xmlns="" xmlns:a16="http://schemas.microsoft.com/office/drawing/2014/main" val="2854985886"/>
                    </a:ext>
                  </a:extLst>
                </a:gridCol>
              </a:tblGrid>
              <a:tr h="6706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OFFERTA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FORMATIVA</a:t>
                      </a:r>
                    </a:p>
                  </a:txBody>
                  <a:tcPr marL="11612" marR="116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 CHI È RIVOLTO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612" marR="116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TITOLI DI ACCESSO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612" marR="116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DURATA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 sede di prima applicazione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612" marR="116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COSTO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612" marR="11612" marT="0" marB="0" anchor="ctr"/>
                </a:tc>
                <a:extLst>
                  <a:ext uri="{0D108BD9-81ED-4DB2-BD59-A6C34878D82A}">
                    <a16:rowId xmlns="" xmlns:a16="http://schemas.microsoft.com/office/drawing/2014/main" val="3701578178"/>
                  </a:ext>
                </a:extLst>
              </a:tr>
              <a:tr h="23109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 CFU/CFA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ALL. 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DPCM 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ABILITATI IN ALTRA CDC O GRADO DI ISTRUZIONE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 SPECIALIZZATI SOSTEGNO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TIROCINIO e PROVA FINALE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prova scritta consiste in un </a:t>
                      </a: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intervento di progettazione didattica</a:t>
                      </a: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+ lezione simulata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POSSESSO DEL TITOLO DI STUDIO NECESSARIO (per la specifica </a:t>
                      </a:r>
                      <a:r>
                        <a:rPr lang="it-IT" sz="15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c.d.c</a:t>
                      </a: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ENTRO IL 31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MAGGIO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2024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MAX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EURO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2.000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EURO 150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PROVA FINALE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="" xmlns:a16="http://schemas.microsoft.com/office/drawing/2014/main" val="3584260175"/>
                  </a:ext>
                </a:extLst>
              </a:tr>
              <a:tr h="28535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CFU/CFA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ALL. 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it-IT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DPCM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u="sng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FORMAZIONE INIZIALE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NECESSARI PER LA PARTECIPAZIONE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AI CONCORSI FINO AL 31/12/2024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(posto comune secondaria I e II grado e ITP)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art. 18-bis, comma 1, </a:t>
                      </a:r>
                      <a:r>
                        <a:rPr lang="it-IT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primo periodo</a:t>
                      </a:r>
                      <a:r>
                        <a:rPr lang="it-IT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del D.Lgs n. 59/2017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it-IT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TIROCINIO e PROVA FINALE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prova scritta consiste nella sintetica analisi critica di casi + lezione simulata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it-IT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POSSESSO DEL TITOLO DI STUDIO NECESSARIO (per la specifica </a:t>
                      </a:r>
                      <a:r>
                        <a:rPr lang="it-IT" sz="15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c.d.c</a:t>
                      </a: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 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ENTRO IL 28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FEBBRAIO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2024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 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MAX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EURO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2.000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EURO 150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PROVA FINALE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112700377"/>
                  </a:ext>
                </a:extLst>
              </a:tr>
            </a:tbl>
          </a:graphicData>
        </a:graphic>
      </p:graphicFrame>
      <p:pic>
        <p:nvPicPr>
          <p:cNvPr id="2" name="Immagine 1">
            <a:extLst>
              <a:ext uri="{FF2B5EF4-FFF2-40B4-BE49-F238E27FC236}">
                <a16:creationId xmlns="" xmlns:a16="http://schemas.microsoft.com/office/drawing/2014/main" id="{2EB91A23-26A0-77CA-987C-0C03C998C4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8591" y="6336799"/>
            <a:ext cx="1296871" cy="47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201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97735" y="729479"/>
            <a:ext cx="9053848" cy="3989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9900">
              <a:lnSpc>
                <a:spcPct val="100000"/>
              </a:lnSpc>
              <a:spcBef>
                <a:spcPts val="1120"/>
              </a:spcBef>
            </a:pPr>
            <a:r>
              <a:rPr lang="it-IT" sz="2000" spc="-45" dirty="0" smtClean="0">
                <a:latin typeface="Arial" panose="020B0604020202020204" pitchFamily="34" charset="0"/>
                <a:cs typeface="Arial" panose="020B0604020202020204" pitchFamily="34" charset="0"/>
              </a:rPr>
              <a:t>Per</a:t>
            </a:r>
            <a:r>
              <a:rPr lang="it-IT" sz="2000" spc="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gli </a:t>
            </a:r>
            <a:r>
              <a:rPr lang="it-IT" sz="2000" spc="-135" dirty="0" smtClean="0">
                <a:latin typeface="Arial" panose="020B0604020202020204" pitchFamily="34" charset="0"/>
                <a:cs typeface="Arial" panose="020B0604020202020204" pitchFamily="34" charset="0"/>
              </a:rPr>
              <a:t>ITP,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1019"/>
              </a:spcBef>
              <a:buFont typeface="Calibri"/>
              <a:buChar char="-"/>
              <a:tabLst>
                <a:tab pos="354965" algn="l"/>
                <a:tab pos="355600" algn="l"/>
              </a:tabLst>
            </a:pP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laurea</a:t>
            </a:r>
            <a:r>
              <a:rPr lang="it-IT" sz="2000" b="1" spc="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it-IT" sz="2000" b="1" spc="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primo</a:t>
            </a:r>
            <a:r>
              <a:rPr lang="it-IT" sz="2000" b="1" spc="1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livello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abilitazione</a:t>
            </a:r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220"/>
              </a:spcBef>
              <a:buFont typeface="Calibri"/>
              <a:buChar char="-"/>
              <a:tabLst>
                <a:tab pos="354965" algn="l"/>
                <a:tab pos="355600" algn="l"/>
              </a:tabLst>
            </a:pPr>
            <a:r>
              <a:rPr lang="it-IT" sz="2000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diploma</a:t>
            </a:r>
            <a:r>
              <a:rPr lang="it-IT" sz="2000" spc="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accesso</a:t>
            </a:r>
            <a:r>
              <a:rPr lang="it-IT" sz="2000" spc="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alla</a:t>
            </a:r>
            <a:r>
              <a:rPr lang="it-IT" sz="2000" spc="-2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classe di</a:t>
            </a:r>
            <a:r>
              <a:rPr lang="it-IT" sz="20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concorso</a:t>
            </a:r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335" marR="5080" indent="-635">
              <a:lnSpc>
                <a:spcPct val="107100"/>
              </a:lnSpc>
              <a:spcBef>
                <a:spcPts val="795"/>
              </a:spcBef>
              <a:tabLst>
                <a:tab pos="742315" algn="l"/>
                <a:tab pos="1123950" algn="l"/>
                <a:tab pos="2542540" algn="l"/>
                <a:tab pos="3024505" algn="l"/>
                <a:tab pos="4393565" algn="l"/>
                <a:tab pos="4765675" algn="l"/>
                <a:tab pos="5883275" algn="l"/>
                <a:tab pos="6566534" algn="l"/>
                <a:tab pos="7029450" algn="l"/>
                <a:tab pos="9419590" algn="l"/>
              </a:tabLst>
            </a:pPr>
            <a:r>
              <a:rPr lang="it-IT" sz="20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NB:	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Il	</a:t>
            </a:r>
            <a:r>
              <a:rPr lang="it-IT" sz="2000" b="1" spc="-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2000" b="1" spc="-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it-IT" sz="2000" b="1" spc="-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sso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è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vali</a:t>
            </a:r>
            <a:r>
              <a:rPr lang="it-IT" sz="2000" b="1" spc="-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per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20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20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rt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20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ci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it-IT" sz="20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zione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ai  concorsi</a:t>
            </a:r>
            <a:r>
              <a:rPr lang="it-IT" sz="2000" spc="2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solo</a:t>
            </a:r>
            <a:r>
              <a:rPr lang="it-IT" sz="2000" b="1" spc="1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fino</a:t>
            </a:r>
            <a:r>
              <a:rPr lang="it-IT" sz="2000" b="1" spc="1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31</a:t>
            </a:r>
            <a:r>
              <a:rPr lang="it-IT" sz="2000" b="1" spc="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dicembre</a:t>
            </a:r>
            <a:r>
              <a:rPr lang="it-IT" sz="2000" b="1" spc="3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5715" indent="-343535" algn="just">
              <a:lnSpc>
                <a:spcPct val="107100"/>
              </a:lnSpc>
              <a:spcBef>
                <a:spcPts val="790"/>
              </a:spcBef>
              <a:buFont typeface="Calibri"/>
              <a:buChar char="-"/>
              <a:tabLst>
                <a:tab pos="355600" algn="l"/>
              </a:tabLst>
            </a:pPr>
            <a:r>
              <a:rPr lang="it-IT" sz="2000" b="1" spc="-4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</a:t>
            </a:r>
            <a:r>
              <a:rPr lang="it-IT" sz="2000" b="1" spc="-4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posti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sostegno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occorre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</a:t>
            </a:r>
            <a:r>
              <a:rPr lang="it-IT" sz="2000" b="1" spc="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conseguito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una </a:t>
            </a:r>
            <a:r>
              <a:rPr lang="it-IT" sz="2000" b="1" spc="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specializzazione</a:t>
            </a:r>
            <a:r>
              <a:rPr lang="it-IT" sz="2000" b="1" spc="2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lang="it-IT" sz="2000" b="1" spc="1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tfa</a:t>
            </a:r>
            <a:r>
              <a:rPr lang="it-IT" sz="2000" b="1" spc="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sostegno</a:t>
            </a:r>
            <a:r>
              <a:rPr lang="it-IT" sz="2000" spc="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per</a:t>
            </a:r>
            <a:r>
              <a:rPr lang="it-IT" sz="2000" spc="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it-IT" sz="20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grado</a:t>
            </a:r>
            <a:r>
              <a:rPr lang="it-IT" sz="2000" spc="1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richiesto.</a:t>
            </a:r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2900" algn="just">
              <a:lnSpc>
                <a:spcPct val="100000"/>
              </a:lnSpc>
              <a:spcBef>
                <a:spcPts val="220"/>
              </a:spcBef>
              <a:buFont typeface="Calibri"/>
              <a:buChar char="-"/>
              <a:tabLst>
                <a:tab pos="355600" algn="l"/>
              </a:tabLst>
            </a:pP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Chi</a:t>
            </a:r>
            <a:r>
              <a:rPr lang="it-IT" sz="2000" spc="2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</a:t>
            </a:r>
            <a:r>
              <a:rPr lang="it-IT" sz="2000" spc="2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conseguito</a:t>
            </a:r>
            <a:r>
              <a:rPr lang="it-IT" sz="2000" spc="4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it-IT" sz="2000" spc="2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</a:t>
            </a:r>
            <a:r>
              <a:rPr lang="it-IT" sz="2000" b="1" spc="3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all’estero</a:t>
            </a:r>
            <a:r>
              <a:rPr lang="it-IT" sz="2000" b="1" spc="2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partecipa</a:t>
            </a:r>
            <a:r>
              <a:rPr lang="it-IT" sz="2000" b="1" spc="3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2000" b="1" spc="4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pieno</a:t>
            </a:r>
            <a:r>
              <a:rPr lang="it-IT" sz="2000" b="1" spc="3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titolo</a:t>
            </a:r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5080" indent="-635" algn="just">
              <a:lnSpc>
                <a:spcPct val="107000"/>
              </a:lnSpc>
            </a:pP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solo </a:t>
            </a:r>
            <a:r>
              <a:rPr lang="it-IT" sz="20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se il 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suo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è stato riconosciuto entro la data di 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scadenza </a:t>
            </a:r>
            <a:r>
              <a:rPr lang="it-IT" sz="20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della domanda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altrimenti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può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partecipare</a:t>
            </a:r>
            <a:r>
              <a:rPr lang="it-IT" sz="2000" spc="15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solo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riserva</a:t>
            </a:r>
            <a:r>
              <a:rPr lang="it-IT" sz="2000" b="1" spc="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purchè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abbia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presentato</a:t>
            </a:r>
            <a:r>
              <a:rPr lang="it-IT" sz="2000" b="1" spc="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domanda</a:t>
            </a:r>
            <a:r>
              <a:rPr lang="it-IT" sz="2000" b="1" spc="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it-IT" sz="20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 riconoscimento</a:t>
            </a:r>
            <a:r>
              <a:rPr lang="it-IT" sz="2000" b="1" spc="2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del titolo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it-IT" sz="2000" b="1" spc="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tempo</a:t>
            </a:r>
            <a:r>
              <a:rPr lang="it-IT" sz="2000" b="1" spc="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utile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96171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4CE51685-7F53-B5C2-5734-42252DE7B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4047" y="6372025"/>
            <a:ext cx="844649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EFF4B-E35B-4DE6-97A9-05E54E649A15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232323">
                    <a:lumMod val="90000"/>
                    <a:lumOff val="10000"/>
                  </a:srgbClr>
                </a:solidFill>
                <a:effectLst/>
                <a:uLnTx/>
                <a:uFillTx/>
                <a:latin typeface="Meiryo U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232323">
                  <a:lumMod val="90000"/>
                  <a:lumOff val="10000"/>
                </a:srgbClr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graphicFrame>
        <p:nvGraphicFramePr>
          <p:cNvPr id="9" name="Tabella 8">
            <a:extLst>
              <a:ext uri="{FF2B5EF4-FFF2-40B4-BE49-F238E27FC236}">
                <a16:creationId xmlns="" xmlns:a16="http://schemas.microsoft.com/office/drawing/2014/main" id="{1CBE1D61-50B1-75B7-B61A-5404CF49C07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5121" y="446699"/>
          <a:ext cx="11643575" cy="3200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5958">
                  <a:extLst>
                    <a:ext uri="{9D8B030D-6E8A-4147-A177-3AD203B41FA5}">
                      <a16:colId xmlns="" xmlns:a16="http://schemas.microsoft.com/office/drawing/2014/main" val="3479335097"/>
                    </a:ext>
                  </a:extLst>
                </a:gridCol>
                <a:gridCol w="4696385">
                  <a:extLst>
                    <a:ext uri="{9D8B030D-6E8A-4147-A177-3AD203B41FA5}">
                      <a16:colId xmlns="" xmlns:a16="http://schemas.microsoft.com/office/drawing/2014/main" val="4225884738"/>
                    </a:ext>
                  </a:extLst>
                </a:gridCol>
                <a:gridCol w="3162749">
                  <a:extLst>
                    <a:ext uri="{9D8B030D-6E8A-4147-A177-3AD203B41FA5}">
                      <a16:colId xmlns="" xmlns:a16="http://schemas.microsoft.com/office/drawing/2014/main" val="2524092802"/>
                    </a:ext>
                  </a:extLst>
                </a:gridCol>
                <a:gridCol w="1387736">
                  <a:extLst>
                    <a:ext uri="{9D8B030D-6E8A-4147-A177-3AD203B41FA5}">
                      <a16:colId xmlns="" xmlns:a16="http://schemas.microsoft.com/office/drawing/2014/main" val="896147674"/>
                    </a:ext>
                  </a:extLst>
                </a:gridCol>
                <a:gridCol w="1310747">
                  <a:extLst>
                    <a:ext uri="{9D8B030D-6E8A-4147-A177-3AD203B41FA5}">
                      <a16:colId xmlns="" xmlns:a16="http://schemas.microsoft.com/office/drawing/2014/main" val="2854985886"/>
                    </a:ext>
                  </a:extLst>
                </a:gridCol>
              </a:tblGrid>
              <a:tr h="6706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OFFERTA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FORMATIVA</a:t>
                      </a:r>
                    </a:p>
                  </a:txBody>
                  <a:tcPr marL="11612" marR="116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 CHI È RIVOLTO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612" marR="116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TITOLI DI ACCESSO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612" marR="116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DURATA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 sede di prima applicazione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612" marR="116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COSTO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612" marR="11612" marT="0" marB="0" anchor="ctr"/>
                </a:tc>
                <a:extLst>
                  <a:ext uri="{0D108BD9-81ED-4DB2-BD59-A6C34878D82A}">
                    <a16:rowId xmlns="" xmlns:a16="http://schemas.microsoft.com/office/drawing/2014/main" val="3701578178"/>
                  </a:ext>
                </a:extLst>
              </a:tr>
              <a:tr h="23109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CFU/CFA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ALL. 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it-IT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DPCM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u="sng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COMPLETAMENTO FORMAZIONE INIZIALE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PER I VINCITORI DEL CONCORSO,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AVENDO GIÀ CONSEGUITO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LA FORMAZIONE INIZIALE DI 30 CFU/CFA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it-IT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TIROCINIO e PROVA FINALE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prova scritta consiste nella sintetica analisi critica di casi + lezione simulata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it-IT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POSSESSO DEL TITOLO DI STUDIO NECESSARIO (per la specifica c.d.c) già richiesto per la partecipazione al concorso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ENTRO IL 31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MAGGIO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2024</a:t>
                      </a:r>
                      <a:endParaRPr lang="it-IT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MAX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EURO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2.000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EURO 150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PROVA FINALE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584260175"/>
                  </a:ext>
                </a:extLst>
              </a:tr>
            </a:tbl>
          </a:graphicData>
        </a:graphic>
      </p:graphicFrame>
      <p:graphicFrame>
        <p:nvGraphicFramePr>
          <p:cNvPr id="2" name="Tabella 1">
            <a:extLst>
              <a:ext uri="{FF2B5EF4-FFF2-40B4-BE49-F238E27FC236}">
                <a16:creationId xmlns="" xmlns:a16="http://schemas.microsoft.com/office/drawing/2014/main" id="{5BC16EA1-6D5E-9A4F-6737-76E9F41F69E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5121" y="3935046"/>
          <a:ext cx="11643575" cy="3651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43575">
                  <a:extLst>
                    <a:ext uri="{9D8B030D-6E8A-4147-A177-3AD203B41FA5}">
                      <a16:colId xmlns="" xmlns:a16="http://schemas.microsoft.com/office/drawing/2014/main" val="1418915662"/>
                    </a:ext>
                  </a:extLst>
                </a:gridCol>
              </a:tblGrid>
              <a:tr h="3651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it-IT" sz="1500" u="sng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 COSTI MASSIMI SONO AGGIORNATI OGNI 3 ANNI</a:t>
                      </a:r>
                      <a:endParaRPr lang="it-IT" sz="15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961990031"/>
                  </a:ext>
                </a:extLst>
              </a:tr>
            </a:tbl>
          </a:graphicData>
        </a:graphic>
      </p:graphicFrame>
      <p:pic>
        <p:nvPicPr>
          <p:cNvPr id="3" name="Immagine 2">
            <a:extLst>
              <a:ext uri="{FF2B5EF4-FFF2-40B4-BE49-F238E27FC236}">
                <a16:creationId xmlns="" xmlns:a16="http://schemas.microsoft.com/office/drawing/2014/main" id="{6D5FD190-7CE4-DC25-D7DB-E09DAD390C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6318" y="6258543"/>
            <a:ext cx="1296871" cy="47860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FDBB9135-D9AF-18C8-5FCC-F3E10BB8B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7503" y="6431477"/>
            <a:ext cx="444589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algn="r">
              <a:buNone/>
            </a:pPr>
            <a:r>
              <a:rPr lang="it-IT" sz="1300" i="1" dirty="0">
                <a:latin typeface="Calibri" panose="020F0502020204030204" pitchFamily="34" charset="0"/>
                <a:cs typeface="Calibri" panose="020F0502020204030204" pitchFamily="34" charset="0"/>
              </a:rPr>
              <a:t>A cura della Segreteria Generale,  degli Uffici e dei Coordinatori</a:t>
            </a:r>
          </a:p>
        </p:txBody>
      </p:sp>
    </p:spTree>
    <p:extLst>
      <p:ext uri="{BB962C8B-B14F-4D97-AF65-F5344CB8AC3E}">
        <p14:creationId xmlns:p14="http://schemas.microsoft.com/office/powerpoint/2010/main" val="3404499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88643" y="1173189"/>
            <a:ext cx="9942490" cy="3064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330" marR="5080" indent="-342265" algn="just">
              <a:lnSpc>
                <a:spcPct val="107000"/>
              </a:lnSpc>
              <a:spcBef>
                <a:spcPts val="100"/>
              </a:spcBef>
              <a:buFont typeface="Calibri"/>
              <a:buChar char="-"/>
              <a:tabLst>
                <a:tab pos="355600" algn="l"/>
              </a:tabLst>
            </a:pP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In un secondo momento,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partirà </a:t>
            </a:r>
            <a:r>
              <a:rPr lang="it-IT" sz="2000" b="1" spc="-1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un’altra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tornata concorsuale </a:t>
            </a:r>
            <a:r>
              <a:rPr lang="it-IT" sz="2000" b="1" spc="-77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ulteriori 35.000 posti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circa cui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potrà partecipare anche 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 non</a:t>
            </a:r>
            <a:r>
              <a:rPr lang="it-IT" sz="2000" b="1" spc="1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</a:t>
            </a:r>
            <a:r>
              <a:rPr lang="it-IT" sz="2000" b="1" spc="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2000" b="1" spc="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requisiti</a:t>
            </a:r>
            <a:r>
              <a:rPr lang="it-IT" sz="2000" b="1" spc="2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previsti</a:t>
            </a:r>
            <a:r>
              <a:rPr lang="it-IT" sz="2000" b="1" spc="2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</a:t>
            </a:r>
            <a:r>
              <a:rPr lang="it-IT" sz="2000" b="1" spc="1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concorso</a:t>
            </a:r>
            <a:r>
              <a:rPr lang="it-IT" sz="2000" b="1" spc="2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riservato</a:t>
            </a:r>
            <a:r>
              <a:rPr lang="it-IT" sz="2000" b="1" spc="3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330" marR="5080" indent="-342265" algn="just">
              <a:lnSpc>
                <a:spcPct val="106900"/>
              </a:lnSpc>
              <a:spcBef>
                <a:spcPts val="10"/>
              </a:spcBef>
              <a:buFont typeface="Calibri"/>
              <a:buChar char="-"/>
              <a:tabLst>
                <a:tab pos="355600" algn="l"/>
              </a:tabLst>
            </a:pP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Infatti, entro l’autunno,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 </a:t>
            </a:r>
            <a:r>
              <a:rPr lang="it-IT" sz="2000" b="1" spc="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previsto </a:t>
            </a:r>
            <a:r>
              <a:rPr lang="it-IT" sz="2000" b="1" spc="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l’avvio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dei </a:t>
            </a:r>
            <a:r>
              <a:rPr lang="it-IT" sz="2000" b="1" spc="1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nuovi 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percorsi </a:t>
            </a:r>
            <a:r>
              <a:rPr lang="it-IT" sz="2000" b="1" spc="-77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abilitanti 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l’acquisizione 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dei 60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CFU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previsti dal Decreto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Bianchi.</a:t>
            </a:r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6985" indent="-342900" algn="just">
              <a:lnSpc>
                <a:spcPct val="106900"/>
              </a:lnSpc>
              <a:spcBef>
                <a:spcPts val="5"/>
              </a:spcBef>
              <a:buFont typeface="Calibri"/>
              <a:buChar char="-"/>
              <a:tabLst>
                <a:tab pos="355600" algn="l"/>
              </a:tabLst>
            </a:pPr>
            <a:r>
              <a:rPr lang="it-IT" sz="2000" spc="-20" dirty="0" smtClean="0">
                <a:latin typeface="Arial" panose="020B0604020202020204" pitchFamily="34" charset="0"/>
                <a:cs typeface="Arial" panose="020B0604020202020204" pitchFamily="34" charset="0"/>
              </a:rPr>
              <a:t>Pertanto</a:t>
            </a:r>
            <a:r>
              <a:rPr lang="it-IT" sz="20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alla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seconda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tornata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concorsuale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potranno </a:t>
            </a:r>
            <a:r>
              <a:rPr lang="it-IT" sz="2000" b="1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partecipare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5080" indent="-343535" algn="just">
              <a:lnSpc>
                <a:spcPct val="106900"/>
              </a:lnSpc>
              <a:spcBef>
                <a:spcPts val="10"/>
              </a:spcBef>
              <a:buFont typeface="Trebuchet MS"/>
              <a:buAutoNum type="alphaUcParenR"/>
              <a:tabLst>
                <a:tab pos="454659" algn="l"/>
              </a:tabLst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coloro</a:t>
            </a:r>
            <a:r>
              <a:rPr lang="it-IT" sz="2000" b="1" spc="484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lang="it-IT" sz="2000" b="1" spc="48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hanno</a:t>
            </a:r>
            <a:r>
              <a:rPr lang="it-IT" sz="2000" b="1" spc="49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2000" b="1" spc="484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requisiti</a:t>
            </a:r>
            <a:r>
              <a:rPr lang="it-IT" sz="2000" b="1" spc="48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</a:t>
            </a:r>
            <a:r>
              <a:rPr lang="it-IT" sz="2000" b="1" spc="48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</a:t>
            </a:r>
            <a:r>
              <a:rPr lang="it-IT" sz="2000" b="1" spc="49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concorso</a:t>
            </a:r>
            <a:r>
              <a:rPr lang="it-IT" sz="2000" b="1" spc="5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straordinario </a:t>
            </a:r>
            <a:r>
              <a:rPr lang="it-IT" sz="2000" b="1" spc="-77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cui</a:t>
            </a:r>
            <a:r>
              <a:rPr lang="it-IT" sz="2000" spc="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sopra.</a:t>
            </a:r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4025" indent="-441959" algn="just">
              <a:lnSpc>
                <a:spcPct val="100000"/>
              </a:lnSpc>
              <a:spcBef>
                <a:spcPts val="220"/>
              </a:spcBef>
              <a:buAutoNum type="alphaUcParenR"/>
              <a:tabLst>
                <a:tab pos="454659" algn="l"/>
              </a:tabLst>
            </a:pP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coloro</a:t>
            </a:r>
            <a:r>
              <a:rPr lang="it-IT" sz="2000" b="1" spc="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lang="it-IT" sz="2000" b="1" spc="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avranno</a:t>
            </a:r>
            <a:r>
              <a:rPr lang="it-IT" sz="2000" b="1" spc="6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acquisito</a:t>
            </a:r>
            <a:r>
              <a:rPr lang="it-IT" sz="2000" b="1" spc="5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almeno</a:t>
            </a:r>
            <a:r>
              <a:rPr lang="it-IT" sz="2000" b="1" spc="6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it-IT" sz="2000" b="1" spc="5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dei</a:t>
            </a:r>
            <a:r>
              <a:rPr lang="it-IT" sz="2000" b="1" spc="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r>
              <a:rPr lang="it-IT" sz="2000" b="1" spc="6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cfu</a:t>
            </a:r>
            <a:r>
              <a:rPr lang="it-IT" sz="2000" b="1" spc="4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richiesti</a:t>
            </a:r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algn="just">
              <a:lnSpc>
                <a:spcPct val="100000"/>
              </a:lnSpc>
              <a:spcBef>
                <a:spcPts val="215"/>
              </a:spcBef>
            </a:pP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per</a:t>
            </a:r>
            <a:r>
              <a:rPr lang="it-IT" sz="2000" spc="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l’abilitazione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 data</a:t>
            </a:r>
            <a:r>
              <a:rPr lang="it-IT" sz="2000" b="1" spc="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it-IT" sz="2000" b="1" spc="1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scadenza</a:t>
            </a:r>
            <a:r>
              <a:rPr lang="it-IT" sz="2000" b="1" spc="2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della</a:t>
            </a:r>
            <a:r>
              <a:rPr lang="it-IT" sz="2000" b="1" spc="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domanda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524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249251" y="815399"/>
            <a:ext cx="9581881" cy="4263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965" marR="7620" indent="-342900" algn="just">
              <a:lnSpc>
                <a:spcPct val="107100"/>
              </a:lnSpc>
              <a:spcBef>
                <a:spcPts val="100"/>
              </a:spcBef>
              <a:buClr>
                <a:srgbClr val="C00000"/>
              </a:buClr>
              <a:buFont typeface="Calibri"/>
              <a:buChar char="-"/>
              <a:tabLst>
                <a:tab pos="355600" algn="l"/>
              </a:tabLst>
            </a:pP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prova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concorsuale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dello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straordinario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ter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consiste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it-IT" sz="2000" b="1" spc="7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uno 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scritto</a:t>
            </a:r>
            <a:r>
              <a:rPr lang="it-IT" sz="2000" b="1" spc="-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un</a:t>
            </a:r>
            <a:r>
              <a:rPr lang="it-IT" sz="2000" b="1" spc="-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2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orale</a:t>
            </a:r>
            <a:r>
              <a:rPr lang="it-IT" sz="2000" spc="-2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330" marR="6350" indent="-342265" algn="just">
              <a:lnSpc>
                <a:spcPts val="3080"/>
              </a:lnSpc>
              <a:spcBef>
                <a:spcPts val="130"/>
              </a:spcBef>
              <a:buFont typeface="Calibri"/>
              <a:buChar char="-"/>
              <a:tabLst>
                <a:tab pos="355600" algn="l"/>
              </a:tabLst>
            </a:pP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Sulla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base</a:t>
            </a:r>
            <a:r>
              <a:rPr lang="it-IT" sz="2000" spc="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delle</a:t>
            </a:r>
            <a:r>
              <a:rPr lang="it-IT" sz="2000" spc="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norme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PNRR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approvate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per</a:t>
            </a:r>
            <a:r>
              <a:rPr lang="it-IT" sz="2000" spc="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lo</a:t>
            </a:r>
            <a:r>
              <a:rPr lang="it-IT" sz="2000" spc="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snellimento</a:t>
            </a:r>
            <a:r>
              <a:rPr lang="it-IT" sz="2000" spc="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dei </a:t>
            </a:r>
            <a:r>
              <a:rPr lang="it-IT" sz="2000" spc="-7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concorsi,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fino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31</a:t>
            </a:r>
            <a:r>
              <a:rPr lang="it-IT" sz="2000" b="1" spc="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dicembre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</a:t>
            </a:r>
            <a:r>
              <a:rPr lang="it-IT" sz="2000" b="1" spc="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prova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scritta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sarà 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informatizzata</a:t>
            </a:r>
            <a:r>
              <a:rPr lang="it-IT" sz="2000" b="1" spc="-2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2000" spc="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consisterà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900" algn="just">
              <a:lnSpc>
                <a:spcPct val="100000"/>
              </a:lnSpc>
              <a:spcBef>
                <a:spcPts val="70"/>
              </a:spcBef>
              <a:buAutoNum type="alphaUcParenR"/>
              <a:tabLst>
                <a:tab pos="355600" algn="l"/>
              </a:tabLst>
            </a:pP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it-IT" sz="2000" spc="7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it-IT" sz="2000" spc="70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prova</a:t>
            </a:r>
            <a:r>
              <a:rPr lang="it-IT" sz="2000" b="1" spc="7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scritta</a:t>
            </a:r>
            <a:r>
              <a:rPr lang="it-IT" sz="2000" b="1" spc="7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</a:t>
            </a:r>
            <a:r>
              <a:rPr lang="it-IT" sz="2000" b="1" spc="7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più</a:t>
            </a:r>
            <a:r>
              <a:rPr lang="it-IT" sz="2000" b="1" spc="69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quesiti</a:t>
            </a:r>
            <a:r>
              <a:rPr lang="it-IT" sz="2000" b="1" spc="70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2000" b="1" spc="70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risposta</a:t>
            </a:r>
            <a:r>
              <a:rPr lang="it-IT" sz="2000" b="1" spc="7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multipla</a:t>
            </a:r>
            <a:r>
              <a:rPr lang="it-IT" sz="2000" b="1" spc="70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volta</a:t>
            </a:r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5080" indent="-635" algn="just">
              <a:lnSpc>
                <a:spcPct val="107000"/>
              </a:lnSpc>
              <a:spcBef>
                <a:spcPts val="5"/>
              </a:spcBef>
            </a:pP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all’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accertamento delle conoscenze 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delle competenze in ambito </a:t>
            </a:r>
            <a:r>
              <a:rPr lang="it-IT" sz="2000" b="1" spc="-7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pedagogico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psicopedagogico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didattico-metodologico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quelle </a:t>
            </a:r>
            <a:r>
              <a:rPr lang="it-IT" sz="2000" spc="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relative</a:t>
            </a:r>
            <a:r>
              <a:rPr lang="it-IT" sz="2000" spc="2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all’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informatica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2000" spc="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alla</a:t>
            </a:r>
            <a:r>
              <a:rPr lang="it-IT" sz="2000" spc="2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lingua</a:t>
            </a:r>
            <a:r>
              <a:rPr lang="it-IT" sz="2000" b="1" spc="-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inglese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5080" indent="-343535" algn="just">
              <a:lnSpc>
                <a:spcPct val="107000"/>
              </a:lnSpc>
              <a:spcBef>
                <a:spcPts val="5"/>
              </a:spcBef>
              <a:buAutoNum type="alphaUcParenR" startAt="2"/>
              <a:tabLst>
                <a:tab pos="355600" algn="l"/>
              </a:tabLst>
            </a:pP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prova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2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orale</a:t>
            </a:r>
            <a:r>
              <a:rPr lang="it-IT" sz="2000" b="1" spc="-1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volta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ad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accertare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</a:t>
            </a:r>
            <a:r>
              <a:rPr lang="it-IT" sz="2000" b="1" spc="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conoscenze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</a:t>
            </a:r>
            <a:r>
              <a:rPr lang="it-IT" sz="2000" b="1" spc="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competenze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dei candidati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sulla disciplina della classe di 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concorso </a:t>
            </a:r>
            <a:r>
              <a:rPr lang="it-IT" sz="2000" b="1" spc="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it-IT" sz="20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tipologia</a:t>
            </a:r>
            <a:r>
              <a:rPr lang="it-IT" sz="2000" b="1" spc="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posto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265" marR="6350" algn="just">
              <a:lnSpc>
                <a:spcPct val="106900"/>
              </a:lnSpc>
              <a:spcBef>
                <a:spcPts val="800"/>
              </a:spcBef>
            </a:pPr>
            <a:r>
              <a:rPr lang="it-IT" sz="20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NB: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2025</a:t>
            </a:r>
            <a:r>
              <a:rPr lang="it-IT" sz="2000" b="1" spc="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</a:t>
            </a:r>
            <a:r>
              <a:rPr lang="it-IT" sz="2000" b="1" spc="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prova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scritta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può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tornare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ad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essere </a:t>
            </a:r>
            <a:r>
              <a:rPr lang="it-IT" sz="2000" spc="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composta da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quesiti</a:t>
            </a:r>
            <a:r>
              <a:rPr lang="it-IT" sz="2000" b="1" spc="-1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risposta</a:t>
            </a:r>
            <a:r>
              <a:rPr lang="it-IT" sz="2000" b="1" spc="2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aperta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026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210613" y="864579"/>
            <a:ext cx="9723549" cy="4002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965" marR="5080" indent="-342900" algn="just">
              <a:lnSpc>
                <a:spcPct val="107000"/>
              </a:lnSpc>
              <a:spcBef>
                <a:spcPts val="100"/>
              </a:spcBef>
              <a:buClr>
                <a:srgbClr val="C00000"/>
              </a:buClr>
              <a:buFont typeface="Calibri"/>
              <a:buChar char="-"/>
              <a:tabLst>
                <a:tab pos="355600" algn="l"/>
              </a:tabLst>
            </a:pP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 il 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dicembre 2024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, avrà fine la </a:t>
            </a:r>
            <a:r>
              <a:rPr lang="it-IT" sz="20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fase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transitoria ed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entreranno 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it-IT" sz="2000" b="1" spc="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vigore 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norme </a:t>
            </a:r>
            <a:r>
              <a:rPr lang="it-IT" sz="2000" b="1" spc="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previste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 Decreto Bianchi 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per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il nuovo</a:t>
            </a:r>
            <a:r>
              <a:rPr lang="it-IT" sz="2000" spc="3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reclutamento</a:t>
            </a:r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6235" marR="7620" indent="-344170" algn="just">
              <a:lnSpc>
                <a:spcPct val="106900"/>
              </a:lnSpc>
              <a:spcBef>
                <a:spcPts val="10"/>
              </a:spcBef>
              <a:buFont typeface="Calibri"/>
              <a:buChar char="-"/>
              <a:tabLst>
                <a:tab pos="355600" algn="l"/>
              </a:tabLst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Dopo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tale data, infatti, </a:t>
            </a:r>
            <a:r>
              <a:rPr lang="it-IT" sz="20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la partecipazione 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ai </a:t>
            </a:r>
            <a:r>
              <a:rPr lang="it-IT" sz="20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concorsi 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sarà </a:t>
            </a:r>
            <a:r>
              <a:rPr lang="it-IT" sz="2000" b="1" spc="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riservata</a:t>
            </a:r>
            <a:r>
              <a:rPr lang="it-IT" sz="2000" b="1" spc="2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a:</a:t>
            </a:r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6235" indent="-344170" algn="just">
              <a:lnSpc>
                <a:spcPct val="100000"/>
              </a:lnSpc>
              <a:spcBef>
                <a:spcPts val="215"/>
              </a:spcBef>
              <a:buClr>
                <a:srgbClr val="000000"/>
              </a:buClr>
              <a:buFont typeface="Trebuchet MS"/>
              <a:buAutoNum type="alphaUcParenR"/>
              <a:tabLst>
                <a:tab pos="454659" algn="l"/>
              </a:tabLst>
            </a:pP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</a:t>
            </a:r>
            <a:r>
              <a:rPr lang="it-IT" sz="2000" b="1" spc="64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possiede</a:t>
            </a:r>
            <a:r>
              <a:rPr lang="it-IT" sz="2000" b="1" spc="65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it-IT" sz="2000" b="1" spc="6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</a:t>
            </a:r>
            <a:r>
              <a:rPr lang="it-IT" sz="2000" b="1" spc="64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it-IT" sz="2000" b="1" spc="65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accesso</a:t>
            </a:r>
            <a:r>
              <a:rPr lang="it-IT" sz="2000" b="1" spc="66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valido</a:t>
            </a:r>
            <a:r>
              <a:rPr lang="it-IT" sz="2000" b="1" spc="64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</a:t>
            </a:r>
            <a:r>
              <a:rPr lang="it-IT" sz="2000" b="1" spc="6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it-IT" sz="2000" b="1" spc="64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classe</a:t>
            </a:r>
            <a:r>
              <a:rPr lang="it-IT" sz="2000" b="1" spc="65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6870" marR="5715" indent="-635" algn="just">
              <a:lnSpc>
                <a:spcPct val="106900"/>
              </a:lnSpc>
              <a:spcBef>
                <a:spcPts val="5"/>
              </a:spcBef>
            </a:pP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concorso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oggetto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della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 prova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concorsuale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l’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abilitazione 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specifica</a:t>
            </a:r>
            <a:r>
              <a:rPr lang="it-IT" sz="2000" b="1" spc="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conseguita</a:t>
            </a:r>
            <a:r>
              <a:rPr lang="it-IT" sz="2000" b="1" spc="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</a:t>
            </a:r>
            <a:r>
              <a:rPr lang="it-IT" sz="2000" b="1" spc="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r>
              <a:rPr lang="it-IT" sz="2000" b="1" spc="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CFU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5080" indent="-343535" algn="just">
              <a:lnSpc>
                <a:spcPct val="106900"/>
              </a:lnSpc>
              <a:spcBef>
                <a:spcPts val="10"/>
              </a:spcBef>
              <a:buClr>
                <a:srgbClr val="000000"/>
              </a:buClr>
              <a:buFont typeface="Trebuchet MS"/>
              <a:buAutoNum type="alphaUcParenR" startAt="2"/>
              <a:tabLst>
                <a:tab pos="454659" algn="l"/>
              </a:tabLst>
            </a:pP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it-IT" sz="2000" b="1" spc="254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anni</a:t>
            </a:r>
            <a:r>
              <a:rPr lang="it-IT" sz="2000" b="1" spc="2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it-IT" sz="2000" b="1" spc="254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servizio</a:t>
            </a:r>
            <a:r>
              <a:rPr lang="it-IT" sz="2000" b="1" spc="2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negli</a:t>
            </a:r>
            <a:r>
              <a:rPr lang="it-IT" sz="2000" b="1" spc="2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ultimi</a:t>
            </a:r>
            <a:r>
              <a:rPr lang="it-IT" sz="2000" b="1" spc="24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it-IT" sz="2000" b="1" spc="254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svolti</a:t>
            </a:r>
            <a:r>
              <a:rPr lang="it-IT" sz="2000" b="1" spc="24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it-IT" sz="2000" spc="254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it-IT" sz="2000" spc="2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scuola</a:t>
            </a:r>
            <a:r>
              <a:rPr lang="it-IT" sz="2000" spc="2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statale </a:t>
            </a:r>
            <a:r>
              <a:rPr lang="it-IT" sz="2000" spc="-77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it-IT" sz="2000" spc="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cui</a:t>
            </a:r>
            <a:r>
              <a:rPr lang="it-IT" sz="2000" spc="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almeno</a:t>
            </a:r>
            <a:r>
              <a:rPr lang="it-IT" sz="2000" b="1" spc="2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it-IT" sz="2000" b="1" spc="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specifico</a:t>
            </a:r>
            <a:r>
              <a:rPr lang="it-IT" sz="2000" b="1" spc="2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sulla</a:t>
            </a:r>
            <a:r>
              <a:rPr lang="it-IT" sz="2000" b="1" spc="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classe</a:t>
            </a:r>
            <a:r>
              <a:rPr lang="it-IT" sz="2000" b="1" spc="1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it-IT" sz="2000" b="1" spc="1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concorso</a:t>
            </a:r>
            <a:r>
              <a:rPr lang="it-IT" sz="2000" b="1" spc="2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richiesta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11530" marR="7620" indent="-799465" algn="just">
              <a:lnSpc>
                <a:spcPct val="107000"/>
              </a:lnSpc>
              <a:spcBef>
                <a:spcPts val="5"/>
              </a:spcBef>
            </a:pPr>
            <a:r>
              <a:rPr lang="it-IT" sz="20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NB: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Chi </a:t>
            </a:r>
            <a:r>
              <a:rPr lang="it-IT" sz="2000" b="1" spc="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vince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concorso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senza essere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abilitato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(3 anni di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servizio o fase transitoria) 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dovrà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conseguire</a:t>
            </a:r>
            <a:r>
              <a:rPr lang="it-IT" sz="2000" b="1" spc="77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sue spese </a:t>
            </a:r>
            <a:r>
              <a:rPr lang="it-IT" sz="2000" b="1" spc="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it-IT" sz="2000" b="1" spc="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CFU</a:t>
            </a:r>
            <a:r>
              <a:rPr lang="it-IT" sz="2000" b="1" spc="-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durante</a:t>
            </a:r>
            <a:r>
              <a:rPr lang="it-IT" sz="2000" b="1" spc="2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l’anno</a:t>
            </a:r>
            <a:r>
              <a:rPr lang="it-IT" sz="2000" b="1" spc="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it-IT" sz="2000" b="1" spc="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prova</a:t>
            </a:r>
            <a:r>
              <a:rPr lang="it-IT" sz="20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870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880575" y="2407462"/>
            <a:ext cx="6096000" cy="2155783"/>
          </a:xfrm>
          <a:prstGeom prst="rect">
            <a:avLst/>
          </a:prstGeom>
        </p:spPr>
        <p:txBody>
          <a:bodyPr>
            <a:spAutoFit/>
          </a:bodyPr>
          <a:lstStyle/>
          <a:p>
            <a:pPr marL="895350" marR="5080" indent="-1905" algn="ctr">
              <a:lnSpc>
                <a:spcPct val="114599"/>
              </a:lnSpc>
              <a:spcBef>
                <a:spcPts val="2640"/>
              </a:spcBef>
            </a:pPr>
            <a:r>
              <a:rPr lang="it-IT" sz="4000" b="1" spc="-5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Concorso ordinario </a:t>
            </a:r>
            <a:r>
              <a:rPr lang="it-IT" sz="40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Educazione</a:t>
            </a:r>
            <a:r>
              <a:rPr lang="it-IT" sz="4000" b="1" spc="-9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4000" b="1" spc="-5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Motoria </a:t>
            </a:r>
            <a:r>
              <a:rPr lang="it-IT" sz="4000" b="1" spc="-1085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4000" b="1" spc="-5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Scuola</a:t>
            </a:r>
            <a:r>
              <a:rPr lang="it-IT" sz="4000" b="1" spc="-1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4000" b="1" spc="-5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Primaria</a:t>
            </a:r>
            <a:endParaRPr lang="it-IT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20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30311" y="333945"/>
            <a:ext cx="9723548" cy="5250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6235">
              <a:lnSpc>
                <a:spcPct val="100000"/>
              </a:lnSpc>
              <a:spcBef>
                <a:spcPts val="580"/>
              </a:spcBef>
            </a:pPr>
            <a:endParaRPr lang="it-IT" b="1" spc="-5" dirty="0" smtClean="0">
              <a:cs typeface="Calibri"/>
            </a:endParaRPr>
          </a:p>
          <a:p>
            <a:pPr marL="356235">
              <a:spcBef>
                <a:spcPts val="580"/>
              </a:spcBef>
            </a:pPr>
            <a:endParaRPr lang="it-IT" b="1" spc="-5" dirty="0" smtClean="0">
              <a:cs typeface="Calibri"/>
            </a:endParaRPr>
          </a:p>
          <a:p>
            <a:pPr marL="356235">
              <a:spcBef>
                <a:spcPts val="580"/>
              </a:spcBef>
            </a:pPr>
            <a:r>
              <a:rPr lang="it-IT" sz="20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A qu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2000" b="1" spc="-3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it-IT" sz="20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a p</a:t>
            </a:r>
            <a:r>
              <a:rPr lang="it-IT" sz="2000" b="1" spc="-30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t-IT" sz="2000" b="1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it-IT" sz="20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cedu</a:t>
            </a:r>
            <a:r>
              <a:rPr lang="it-IT" sz="2000" b="1" spc="-45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t-IT" sz="20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2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t-IT" sz="2000" b="1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it-IT" sz="2000" b="1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t-IT" sz="2000" b="1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it-IT" sz="2000" b="1" spc="-35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t-IT" sz="20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it-IT" sz="2000" b="1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20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it-IT" sz="2000" b="1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it-IT" sz="2000" b="1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it-IT" sz="2000" b="1" spc="-50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t-IT" sz="20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pa</a:t>
            </a:r>
            <a:r>
              <a:rPr lang="it-IT" sz="2000" b="1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t-IT" sz="2000" b="1" spc="-35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2000" b="1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t-IT" sz="20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ipa</a:t>
            </a:r>
            <a:r>
              <a:rPr lang="it-IT" sz="2000" b="1" spc="-25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t-IT" sz="20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2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t-IT" sz="20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uno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dei seguenti titoli: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6350" indent="-342900">
              <a:lnSpc>
                <a:spcPct val="100000"/>
              </a:lnSpc>
              <a:spcBef>
                <a:spcPts val="480"/>
              </a:spcBef>
              <a:buClr>
                <a:srgbClr val="CC0000"/>
              </a:buClr>
              <a:buAutoNum type="alphaUcParenR"/>
              <a:tabLst>
                <a:tab pos="355600" algn="l"/>
                <a:tab pos="1200785" algn="l"/>
                <a:tab pos="2482850" algn="l"/>
                <a:tab pos="3288665" algn="l"/>
                <a:tab pos="4134485" algn="l"/>
                <a:tab pos="5173980" algn="l"/>
                <a:tab pos="5482590" algn="l"/>
                <a:tab pos="6572250" algn="l"/>
                <a:tab pos="7270115" algn="l"/>
              </a:tabLst>
            </a:pP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it-IT"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it-IT" sz="2000" b="1" spc="-25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it-IT"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gi</a:t>
            </a:r>
            <a:r>
              <a:rPr lang="it-IT" sz="2000" b="1" spc="-3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it-IT"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it-IT" sz="2000" b="1" spc="-5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t-IT"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67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(S</a:t>
            </a:r>
            <a:r>
              <a:rPr lang="it-IT"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it-IT" sz="2000" b="1" spc="-4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2000" b="1" spc="-18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cni</a:t>
            </a:r>
            <a:r>
              <a:rPr lang="it-IT"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it-IT"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2000" b="1" spc="-65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2000" b="1" spc="-35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it-IT" sz="2000" b="1" spc="-15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it-IT" sz="2000" b="1" spc="-1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2000" b="1" spc="-3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à  Motorie….)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lr>
                <a:srgbClr val="CC0000"/>
              </a:buClr>
              <a:buAutoNum type="alphaUcParenR"/>
              <a:tabLst>
                <a:tab pos="355600" algn="l"/>
              </a:tabLst>
            </a:pPr>
            <a:r>
              <a:rPr lang="it-IT"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laurea</a:t>
            </a:r>
            <a:r>
              <a:rPr lang="it-IT" sz="2000" b="1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magistrale</a:t>
            </a:r>
            <a:r>
              <a:rPr lang="it-IT" sz="2000" b="1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classe</a:t>
            </a:r>
            <a:r>
              <a:rPr lang="it-IT" sz="2000" b="1" spc="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LM-68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(Scienze</a:t>
            </a:r>
            <a:r>
              <a:rPr lang="it-IT" sz="2000" b="1" spc="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2000" b="1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25" dirty="0">
                <a:latin typeface="Arial" panose="020B0604020202020204" pitchFamily="34" charset="0"/>
                <a:cs typeface="Arial" panose="020B0604020202020204" pitchFamily="34" charset="0"/>
              </a:rPr>
              <a:t>Tecniche</a:t>
            </a:r>
            <a:r>
              <a:rPr lang="it-IT" sz="2000" b="1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dello Sport)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5080" indent="-342900">
              <a:lnSpc>
                <a:spcPct val="100000"/>
              </a:lnSpc>
              <a:spcBef>
                <a:spcPts val="480"/>
              </a:spcBef>
              <a:buClr>
                <a:srgbClr val="CC0000"/>
              </a:buClr>
              <a:buAutoNum type="alphaUcParenR"/>
              <a:tabLst>
                <a:tab pos="354965" algn="l"/>
                <a:tab pos="355600" algn="l"/>
              </a:tabLst>
            </a:pP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laurea</a:t>
            </a:r>
            <a:r>
              <a:rPr lang="it-IT" sz="2000" b="1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magistrale</a:t>
            </a:r>
            <a:r>
              <a:rPr lang="it-IT" sz="2000" b="1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classe</a:t>
            </a:r>
            <a:r>
              <a:rPr lang="it-IT" sz="2000" b="1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LM-47 </a:t>
            </a:r>
            <a:r>
              <a:rPr lang="it-IT"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(Organizzazione</a:t>
            </a:r>
            <a:r>
              <a:rPr lang="it-IT" sz="2000" b="1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2000" b="1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Gestione</a:t>
            </a:r>
            <a:r>
              <a:rPr lang="it-IT" sz="2000" b="1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dei</a:t>
            </a:r>
            <a:r>
              <a:rPr lang="it-IT" sz="2000" b="1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Servizi</a:t>
            </a:r>
            <a:r>
              <a:rPr lang="it-IT" sz="2000" b="1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it-IT" sz="2000" b="1" spc="-43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lo</a:t>
            </a:r>
            <a:r>
              <a:rPr lang="it-IT" sz="2000" b="1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Sport…)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lr>
                <a:srgbClr val="CC0000"/>
              </a:buClr>
              <a:buAutoNum type="alphaUcParenR"/>
              <a:tabLst>
                <a:tab pos="355600" algn="l"/>
              </a:tabLst>
            </a:pP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titoli</a:t>
            </a:r>
            <a:r>
              <a:rPr lang="it-IT" sz="2000" b="1" spc="-1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equiparabili</a:t>
            </a:r>
            <a:r>
              <a:rPr lang="it-IT" sz="2000" b="1" spc="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ai</a:t>
            </a:r>
            <a:r>
              <a:rPr lang="it-IT" sz="2000" b="1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sensi</a:t>
            </a:r>
            <a:r>
              <a:rPr lang="it-IT" sz="2000" b="1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del</a:t>
            </a:r>
            <a:r>
              <a:rPr lang="it-IT" sz="2000" b="1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r>
              <a:rPr lang="it-IT" sz="2000" b="1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luglio</a:t>
            </a:r>
            <a:r>
              <a:rPr lang="it-IT"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2009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LS53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it-IT" sz="2000" b="1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LS75</a:t>
            </a:r>
            <a:r>
              <a:rPr lang="it-IT" sz="2000" b="1" spc="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2000" b="1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LS76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lr>
                <a:srgbClr val="CC0000"/>
              </a:buClr>
              <a:buFont typeface="Calibri"/>
              <a:buChar char="-"/>
              <a:tabLst>
                <a:tab pos="354965" algn="l"/>
                <a:tab pos="355600" algn="l"/>
              </a:tabLst>
            </a:pPr>
            <a:r>
              <a:rPr lang="it-IT"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Oltre</a:t>
            </a:r>
            <a:r>
              <a:rPr lang="it-IT" sz="2000" b="1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it-IT"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questo</a:t>
            </a:r>
            <a:r>
              <a:rPr lang="it-IT" sz="2000" b="1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titolo</a:t>
            </a:r>
            <a:r>
              <a:rPr lang="it-IT" sz="2000" b="1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5" dirty="0">
                <a:latin typeface="Arial" panose="020B0604020202020204" pitchFamily="34" charset="0"/>
                <a:cs typeface="Arial" panose="020B0604020202020204" pitchFamily="34" charset="0"/>
              </a:rPr>
              <a:t>studio,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sono</a:t>
            </a:r>
            <a:r>
              <a:rPr lang="it-IT" sz="2000" b="1" spc="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richiesti</a:t>
            </a:r>
            <a:r>
              <a:rPr lang="it-IT" sz="2000" b="1" spc="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soliti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CFU</a:t>
            </a:r>
            <a:r>
              <a:rPr lang="it-IT"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480"/>
              </a:spcBef>
              <a:buClr>
                <a:srgbClr val="CC0000"/>
              </a:buClr>
              <a:buFont typeface="Calibri"/>
              <a:buChar char="-"/>
              <a:tabLst>
                <a:tab pos="355600" algn="l"/>
              </a:tabLst>
            </a:pPr>
            <a:r>
              <a:rPr lang="it-IT"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Coloro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 che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hanno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acquisito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estero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abbiano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presentato 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domanda di 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riconoscimento entro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it-IT" sz="2000" b="1" spc="-1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scadenza 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it-IT"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bando,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sono 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ammessi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</a:t>
            </a:r>
            <a:r>
              <a:rPr lang="it-IT" sz="2000" b="1" spc="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riserva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lr>
                <a:srgbClr val="CC0000"/>
              </a:buClr>
              <a:buFont typeface="Calibri"/>
              <a:buChar char="-"/>
              <a:tabLst>
                <a:tab pos="354965" algn="l"/>
                <a:tab pos="355600" algn="l"/>
              </a:tabLst>
            </a:pP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DIPLOMA</a:t>
            </a:r>
            <a:r>
              <a:rPr lang="it-IT" sz="2000" b="1" spc="2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ISEF</a:t>
            </a:r>
            <a:r>
              <a:rPr lang="it-IT" sz="2000" b="1" spc="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</a:t>
            </a:r>
            <a:r>
              <a:rPr lang="it-IT" sz="20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 </a:t>
            </a:r>
            <a:r>
              <a:rPr lang="it-IT" sz="2000" b="1" spc="-1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INCLUSO</a:t>
            </a:r>
            <a:r>
              <a:rPr lang="it-IT" sz="2000" b="1" spc="1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 I</a:t>
            </a:r>
            <a:r>
              <a:rPr lang="it-IT" sz="2000" b="1" spc="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TITOLI</a:t>
            </a:r>
            <a:r>
              <a:rPr lang="it-IT" sz="2000" b="1" spc="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it-IT" sz="2000" b="1" spc="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1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ACCESSO</a:t>
            </a:r>
            <a:r>
              <a:rPr lang="it-IT" sz="2000" b="1" spc="3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alla </a:t>
            </a:r>
            <a:r>
              <a:rPr lang="it-IT"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procedura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73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2598</Words>
  <Application>Microsoft Office PowerPoint</Application>
  <PresentationFormat>Widescreen</PresentationFormat>
  <Paragraphs>538</Paragraphs>
  <Slides>40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40</vt:i4>
      </vt:variant>
    </vt:vector>
  </HeadingPairs>
  <TitlesOfParts>
    <vt:vector size="50" baseType="lpstr">
      <vt:lpstr>Arial</vt:lpstr>
      <vt:lpstr>Calibri</vt:lpstr>
      <vt:lpstr>Calibri Light</vt:lpstr>
      <vt:lpstr>Meiryo UI</vt:lpstr>
      <vt:lpstr>Symbol</vt:lpstr>
      <vt:lpstr>Times New Roman</vt:lpstr>
      <vt:lpstr>Trebuchet MS</vt:lpstr>
      <vt:lpstr>Verdana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Scheda di Sintesi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NUOVO PERCORSO  DI ABILITAZIONE ALL’INSEGNAMENTO SCUOLA SECONDARIA DI I E II GRADO</vt:lpstr>
      <vt:lpstr>Si tratta di percorsi universitari/accademici per docenti (compresi ITP) di posto comune delle scuole secondarie di I e II grado finalizzati al conseguimento dell’abilitazione per le relative classi di concorso (ART. 2) Tali percorsi di formazione, accreditati e organizzati presso università e istituzioni AFAM (ARTT. 4 e 5), saranno attivati dopo che il MIM avrà individuato il fabbisogno di docenti per i 3 anni scolastici successivi, per scuole statali, paritarie, percorsi di formazione professionale regionale e scuole italiane all’estero, distintamente per ogni c.d.c. (ART. 6)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Nbk01</dc:creator>
  <cp:lastModifiedBy>Nbk01</cp:lastModifiedBy>
  <cp:revision>17</cp:revision>
  <cp:lastPrinted>2023-09-21T14:55:59Z</cp:lastPrinted>
  <dcterms:created xsi:type="dcterms:W3CDTF">2023-09-21T14:41:03Z</dcterms:created>
  <dcterms:modified xsi:type="dcterms:W3CDTF">2023-10-12T17:07:26Z</dcterms:modified>
</cp:coreProperties>
</file>